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6" r:id="rId4"/>
    <p:sldId id="267" r:id="rId5"/>
    <p:sldId id="265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8">
          <p15:clr>
            <a:srgbClr val="A4A3A4"/>
          </p15:clr>
        </p15:guide>
        <p15:guide id="3" pos="309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ZJreBRo54ueacApx6OEcamtvC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30882C-11B0-4F67-9114-63AA83362BAA}">
  <a:tblStyle styleId="{3730882C-11B0-4F67-9114-63AA83362B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77" autoAdjust="0"/>
  </p:normalViewPr>
  <p:slideViewPr>
    <p:cSldViewPr snapToGrid="0">
      <p:cViewPr varScale="1">
        <p:scale>
          <a:sx n="89" d="100"/>
          <a:sy n="89" d="100"/>
        </p:scale>
        <p:origin x="644" y="56"/>
      </p:cViewPr>
      <p:guideLst>
        <p:guide orient="horz" pos="1620"/>
        <p:guide pos="2898"/>
        <p:guide pos="3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4" Type="http://schemas.openxmlformats.org/officeDocument/2006/relationships/slide" Target="slides/slide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dirty="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.</a:t>
            </a: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191213" y="197088"/>
            <a:ext cx="8761576" cy="47493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highlight>
                <a:srgbClr val="734F2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84EB1-F61C-87DD-BCBC-431E23B748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1975" y="4376806"/>
            <a:ext cx="1985475" cy="4341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2 column">
  <p:cSld name="Title and Content - 2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/>
          <p:nvPr/>
        </p:nvSpPr>
        <p:spPr>
          <a:xfrm>
            <a:off x="191214" y="197088"/>
            <a:ext cx="8762287" cy="4749325"/>
          </a:xfrm>
          <a:prstGeom prst="rect">
            <a:avLst/>
          </a:prstGeom>
          <a:solidFill>
            <a:srgbClr val="D0C6C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190500" y="203244"/>
            <a:ext cx="8762286" cy="10647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062025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628651" y="1490338"/>
            <a:ext cx="345871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5056633" y="1490338"/>
            <a:ext cx="345871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1 column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>
            <a:off x="191214" y="197088"/>
            <a:ext cx="8762287" cy="4749325"/>
          </a:xfrm>
          <a:prstGeom prst="rect">
            <a:avLst/>
          </a:prstGeom>
          <a:solidFill>
            <a:srgbClr val="D0C6C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190500" y="203244"/>
            <a:ext cx="8762287" cy="10647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3326" y="0"/>
            <a:ext cx="8062025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628651" y="1476555"/>
            <a:ext cx="7886699" cy="301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1 column" type="obj" preserve="1">
  <p:cSld name="1_Title and Content - 1 colum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>
            <a:off x="191214" y="197088"/>
            <a:ext cx="8762287" cy="4749325"/>
          </a:xfrm>
          <a:prstGeom prst="rect">
            <a:avLst/>
          </a:prstGeom>
          <a:solidFill>
            <a:srgbClr val="D0C6C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/>
          <p:nvPr/>
        </p:nvSpPr>
        <p:spPr>
          <a:xfrm>
            <a:off x="190500" y="203244"/>
            <a:ext cx="8762287" cy="106477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3326" y="0"/>
            <a:ext cx="8062025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628651" y="1476555"/>
            <a:ext cx="7886699" cy="301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5C301-55A5-7B22-EF6B-FC84551FBF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0963" y="4114472"/>
            <a:ext cx="1936860" cy="4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1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3 column">
  <p:cSld name="Title and Content - 3 colum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/>
          <p:nvPr/>
        </p:nvSpPr>
        <p:spPr>
          <a:xfrm>
            <a:off x="191214" y="197088"/>
            <a:ext cx="8762287" cy="4749325"/>
          </a:xfrm>
          <a:prstGeom prst="rect">
            <a:avLst/>
          </a:prstGeom>
          <a:solidFill>
            <a:srgbClr val="D0C6C0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190500" y="203244"/>
            <a:ext cx="8762286" cy="107622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062025" cy="128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545647" y="1477150"/>
            <a:ext cx="2400300" cy="31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6301358" y="1477150"/>
            <a:ext cx="2400300" cy="31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27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3"/>
          </p:nvPr>
        </p:nvSpPr>
        <p:spPr>
          <a:xfrm>
            <a:off x="3393916" y="1477150"/>
            <a:ext cx="2400300" cy="31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  <a:defRPr sz="2100"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sz="1800">
                <a:solidFill>
                  <a:srgbClr val="595959"/>
                </a:solidFill>
              </a:defRPr>
            </a:lvl2pPr>
            <a:lvl3pPr marL="1371600" lvl="2" indent="-323850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 sz="1500">
                <a:solidFill>
                  <a:srgbClr val="595959"/>
                </a:solidFill>
              </a:defRPr>
            </a:lvl3pPr>
            <a:lvl4pPr marL="1828800" lvl="3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4pPr>
            <a:lvl5pPr marL="2286000" lvl="4" indent="-314325" algn="l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350"/>
              <a:buChar char="•"/>
              <a:defRPr sz="1350">
                <a:solidFill>
                  <a:srgbClr val="59595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 and bar">
  <p:cSld name="Blank - white and ba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/>
          <p:nvPr/>
        </p:nvSpPr>
        <p:spPr>
          <a:xfrm>
            <a:off x="190501" y="4631645"/>
            <a:ext cx="8762286" cy="3147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0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7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7389160" y="4649670"/>
            <a:ext cx="14186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5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 idx="4294967295"/>
          </p:nvPr>
        </p:nvSpPr>
        <p:spPr>
          <a:xfrm>
            <a:off x="608480" y="873244"/>
            <a:ext cx="7187052" cy="17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Font typeface="Arial"/>
              <a:buNone/>
            </a:pPr>
            <a:r>
              <a:rPr lang="en-US" sz="34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 State: RMI Program and Brantley Risk and Insurance Center</a:t>
            </a:r>
            <a:endParaRPr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4294967295"/>
          </p:nvPr>
        </p:nvSpPr>
        <p:spPr>
          <a:xfrm>
            <a:off x="621544" y="2199829"/>
            <a:ext cx="7913975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6D07C-588A-43C1-8EEB-1896AF063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340BA-44C8-47A4-9835-A8C8C9CB4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8" y="3050221"/>
            <a:ext cx="2722286" cy="1737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453326" y="0"/>
            <a:ext cx="5352051" cy="12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dirty="0"/>
              <a:t>Risk Management and Insurance Program</a:t>
            </a:r>
            <a:endParaRPr dirty="0"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628652" y="1476555"/>
            <a:ext cx="5577748" cy="301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85750" lvl="0" indent="-2857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141 Majors (15 Graduating Seniors in Dec)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24 Minors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May 2025 Graduates- 100% placement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7 Faculty Members, 2 staff members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/>
              <a:t>Gamma Iota Sigma- Rho Chapter</a:t>
            </a:r>
          </a:p>
          <a:p>
            <a:pPr marL="742950" lvl="1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15 student leaders</a:t>
            </a:r>
          </a:p>
          <a:p>
            <a:pPr marL="742950" lvl="1" indent="-285750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Community service focused</a:t>
            </a:r>
          </a:p>
          <a:p>
            <a:pPr marL="285750" lvl="0" indent="-2857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sz="1800"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6FA03-07AF-4211-A3B5-C700B954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9" t="9923" r="2960" b="41330"/>
          <a:stretch/>
        </p:blipFill>
        <p:spPr>
          <a:xfrm>
            <a:off x="6387917" y="1781899"/>
            <a:ext cx="2169043" cy="1701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447C2-F135-45C8-B751-993C8CA14D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6" b="39363"/>
          <a:stretch/>
        </p:blipFill>
        <p:spPr>
          <a:xfrm>
            <a:off x="6387917" y="3569173"/>
            <a:ext cx="2169043" cy="1474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CD3AB-A153-4F3B-AA91-2C1288B7B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901" y="15649"/>
            <a:ext cx="1438517" cy="1662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EFA8-C168-4E2F-BD3C-DB65DED3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26" y="0"/>
            <a:ext cx="5834060" cy="1268018"/>
          </a:xfrm>
        </p:spPr>
        <p:txBody>
          <a:bodyPr/>
          <a:lstStyle/>
          <a:p>
            <a:r>
              <a:rPr lang="en-US" dirty="0"/>
              <a:t>Brantley Risk and Insurance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5F7E-C715-4A57-9B62-7A9CA806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326" y="1542180"/>
            <a:ext cx="5904944" cy="3017624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400" dirty="0"/>
              <a:t>Donor Funded, Specialized Center for RMI majors, minors, and others interested in insurance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400" dirty="0"/>
              <a:t>Recruiting new students into the major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400" dirty="0"/>
              <a:t>Management of scholarships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400" dirty="0"/>
              <a:t>Physical space for students to study, socialize, and network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400" dirty="0"/>
              <a:t>Creation and management of specialty events: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200" dirty="0"/>
              <a:t>Dining Etiquette, local shadow days, GIS Open House Event, Student Athlete Insurance Panel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90224-2D40-4C4D-960C-544C7E8292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92481-B91B-47B5-8749-A97F0DE8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433" y="69554"/>
            <a:ext cx="1985761" cy="14893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CA309-8837-447E-996E-BFDE3744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48" y="1649881"/>
            <a:ext cx="1985761" cy="14893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7FBA32-C350-4133-BFA6-DE21E2C0F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850" y="3230208"/>
            <a:ext cx="1985759" cy="14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0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326D-DDDC-4608-81F8-17ED2BF4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4EB0F-CC18-45D5-ADC6-5928B6224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083" y="1327091"/>
            <a:ext cx="3458717" cy="3263504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Career Fairs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Walker Business Connection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Walker Spring Connect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sz="1800" b="1" dirty="0"/>
              <a:t>Study Abroad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London (Spring Break)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400" dirty="0"/>
              <a:t>Bermuda (Post-graduation)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1193E-5B55-4670-A9EC-D8377A3EE9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99480" y="1260125"/>
            <a:ext cx="3300557" cy="3263504"/>
          </a:xfrm>
        </p:spPr>
        <p:txBody>
          <a:bodyPr>
            <a:normAutofit fontScale="77500" lnSpcReduction="2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b="1" dirty="0"/>
              <a:t>Speaker Events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Markel, USI, Jackson Sumner &amp; Associates, IMA, First Citizens Insurance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b="1" dirty="0"/>
              <a:t>Travel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/>
              <a:t>NCPRIMA, ISCEBS, RIMS Carolina, GIS Annual &amp; Regional, IIANC </a:t>
            </a:r>
            <a:r>
              <a:rPr lang="en-US" dirty="0" err="1"/>
              <a:t>InsurExpo</a:t>
            </a:r>
            <a:r>
              <a:rPr lang="en-US" dirty="0"/>
              <a:t>, IIABSC, WSIA Extreme Risk Takers, NCSLA, Building Insurance Talent NYC Trip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0F5E-DF61-46F8-8A44-EA0A98F376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A538B-F30D-40B9-B90E-E804AF56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96" y="300979"/>
            <a:ext cx="2160772" cy="1620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4D6678-1F88-478D-8DE7-88BAA6ECE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196" y="1982948"/>
            <a:ext cx="2160772" cy="1620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9AF8F-3C70-4614-B098-CF19B41047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" t="21085" r="-68" b="31783"/>
          <a:stretch/>
        </p:blipFill>
        <p:spPr>
          <a:xfrm>
            <a:off x="6677304" y="3650740"/>
            <a:ext cx="2160773" cy="13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1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453326" y="-1"/>
            <a:ext cx="8062025" cy="128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US" dirty="0"/>
              <a:t>Contact Info</a:t>
            </a:r>
            <a:endParaRPr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92878" y="1401816"/>
            <a:ext cx="2400300" cy="31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r>
              <a:rPr lang="en-US" sz="1600" dirty="0">
                <a:solidFill>
                  <a:srgbClr val="595959"/>
                </a:solidFill>
              </a:rPr>
              <a:t>Dr. David </a:t>
            </a:r>
            <a:r>
              <a:rPr lang="en-US" sz="1600" dirty="0" err="1">
                <a:solidFill>
                  <a:srgbClr val="595959"/>
                </a:solidFill>
              </a:rPr>
              <a:t>Marlett</a:t>
            </a:r>
            <a:endParaRPr lang="en-US" sz="1600"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r>
              <a:rPr lang="en-US" sz="1600" dirty="0"/>
              <a:t>marlettdc@appstate.edu</a:t>
            </a:r>
            <a:endParaRPr sz="1600" dirty="0"/>
          </a:p>
          <a:p>
            <a:pPr marL="0" lvl="0" indent="0" algn="l" rtl="0">
              <a:lnSpc>
                <a:spcPct val="130000"/>
              </a:lnSpc>
              <a:spcBef>
                <a:spcPts val="1125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endParaRPr dirty="0"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2"/>
          </p:nvPr>
        </p:nvSpPr>
        <p:spPr>
          <a:xfrm>
            <a:off x="6349769" y="1398980"/>
            <a:ext cx="2400300" cy="31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r>
              <a:rPr lang="en-US" sz="1600" dirty="0">
                <a:solidFill>
                  <a:srgbClr val="595959"/>
                </a:solidFill>
              </a:rPr>
              <a:t>Wendy Deng</a:t>
            </a:r>
            <a:endParaRPr lang="en-US" sz="1600"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r>
              <a:rPr lang="en-US" sz="1600" dirty="0">
                <a:solidFill>
                  <a:srgbClr val="595959"/>
                </a:solidFill>
              </a:rPr>
              <a:t>Dengwr@appstate.edu</a:t>
            </a:r>
            <a:endParaRPr sz="1600" dirty="0"/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305922" y="4649670"/>
            <a:ext cx="140857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3"/>
          </p:nvPr>
        </p:nvSpPr>
        <p:spPr>
          <a:xfrm>
            <a:off x="3207724" y="1398980"/>
            <a:ext cx="2767774" cy="315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r>
              <a:rPr lang="en-US" sz="1600" dirty="0">
                <a:solidFill>
                  <a:srgbClr val="595959"/>
                </a:solidFill>
              </a:rPr>
              <a:t>Dillon </a:t>
            </a:r>
            <a:r>
              <a:rPr lang="en-US" sz="1600" dirty="0" err="1">
                <a:solidFill>
                  <a:srgbClr val="595959"/>
                </a:solidFill>
              </a:rPr>
              <a:t>Waschenbach</a:t>
            </a:r>
            <a:endParaRPr lang="en-US" sz="1600" dirty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None/>
            </a:pPr>
            <a:r>
              <a:rPr lang="en-US" sz="1600" dirty="0"/>
              <a:t>waschenbachd@appstate.edu</a:t>
            </a:r>
            <a:endParaRPr sz="1600" dirty="0"/>
          </a:p>
        </p:txBody>
      </p:sp>
      <p:sp>
        <p:nvSpPr>
          <p:cNvPr id="208" name="Google Shape;208;p9"/>
          <p:cNvSpPr txBox="1">
            <a:spLocks noGrp="1"/>
          </p:cNvSpPr>
          <p:nvPr>
            <p:ph type="ftr" idx="11"/>
          </p:nvPr>
        </p:nvSpPr>
        <p:spPr>
          <a:xfrm>
            <a:off x="2060762" y="4666412"/>
            <a:ext cx="50224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Footer: College or Department Name or Presentation Title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78234-DE34-43C9-A9DA-9F02388F0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17"/>
          <a:stretch/>
        </p:blipFill>
        <p:spPr>
          <a:xfrm>
            <a:off x="3581995" y="2379763"/>
            <a:ext cx="1804686" cy="2208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47F84B-A0CB-46C9-868A-C092E2B80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44" y="2436471"/>
            <a:ext cx="1707487" cy="2173472"/>
          </a:xfrm>
          <a:prstGeom prst="rect">
            <a:avLst/>
          </a:prstGeom>
        </p:spPr>
      </p:pic>
      <p:pic>
        <p:nvPicPr>
          <p:cNvPr id="1026" name="Picture 2" descr="https://finance.appstate.edu/sites/default/files/styles/asu_profile_default/public/asu_profile_photo/headshot.jpg?itok=dY1tvSrP">
            <a:extLst>
              <a:ext uri="{FF2B5EF4-FFF2-40B4-BE49-F238E27FC236}">
                <a16:creationId xmlns:a16="http://schemas.microsoft.com/office/drawing/2014/main" id="{E38203F4-B7D8-4154-8710-7E8C40A1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60" y="2436471"/>
            <a:ext cx="1594466" cy="21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Beig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0A878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BBEFBA5E3864C8021223B9EFB4587" ma:contentTypeVersion="" ma:contentTypeDescription="Create a new document." ma:contentTypeScope="" ma:versionID="01fe6710f59a81775746fd201858adc7">
  <xsd:schema xmlns:xsd="http://www.w3.org/2001/XMLSchema" xmlns:xs="http://www.w3.org/2001/XMLSchema" xmlns:p="http://schemas.microsoft.com/office/2006/metadata/properties" xmlns:ns2="f8fefa43-e382-4e17-8ef6-d62310d43086" targetNamespace="http://schemas.microsoft.com/office/2006/metadata/properties" ma:root="true" ma:fieldsID="6628ebae0951018a5e964545d8b1aed1" ns2:_="">
    <xsd:import namespace="f8fefa43-e382-4e17-8ef6-d62310d4308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efa43-e382-4e17-8ef6-d62310d430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957EBC-0C47-4A2B-BC78-54D0A3BBE53F}"/>
</file>

<file path=customXml/itemProps2.xml><?xml version="1.0" encoding="utf-8"?>
<ds:datastoreItem xmlns:ds="http://schemas.openxmlformats.org/officeDocument/2006/customXml" ds:itemID="{ECC6B3BF-742D-43F8-97B1-3AF3DC73D734}"/>
</file>

<file path=customXml/itemProps3.xml><?xml version="1.0" encoding="utf-8"?>
<ds:datastoreItem xmlns:ds="http://schemas.openxmlformats.org/officeDocument/2006/customXml" ds:itemID="{D7FB0AF9-AF09-4386-A977-F437CF72A0D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1920</TotalTime>
  <Words>223</Words>
  <Application>Microsoft Office PowerPoint</Application>
  <PresentationFormat>On-screen Show (16:9)</PresentationFormat>
  <Paragraphs>43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WelcomeDoc</vt:lpstr>
      <vt:lpstr>App State: RMI Program and Brantley Risk and Insurance Center</vt:lpstr>
      <vt:lpstr>Risk Management and Insurance Program</vt:lpstr>
      <vt:lpstr>Brantley Risk and Insurance Center</vt:lpstr>
      <vt:lpstr>Events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 Waschenbach</dc:creator>
  <cp:lastModifiedBy>Anita Trevino</cp:lastModifiedBy>
  <cp:revision>15</cp:revision>
  <dcterms:created xsi:type="dcterms:W3CDTF">2019-04-19T00:19:42Z</dcterms:created>
  <dcterms:modified xsi:type="dcterms:W3CDTF">2025-10-16T14:32:12Z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rogh@microsoft.com</vt:lpwstr>
  </property>
  <property fmtid="{D5CDD505-2E9C-101B-9397-08002B2CF9AE}" pid="5" name="MSIP_Label_f42aa342-8706-4288-bd11-ebb85995028c_SetDate">
    <vt:lpwstr>2018-02-05T19:56:32.6740186Z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0x010100F5DBBEFBA5E3864C8021223B9EFB4587</vt:lpwstr>
  </property>
</Properties>
</file>