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8"/>
  </p:notesMasterIdLst>
  <p:sldIdLst>
    <p:sldId id="267" r:id="rId6"/>
    <p:sldId id="270" r:id="rId7"/>
    <p:sldId id="258" r:id="rId8"/>
    <p:sldId id="290" r:id="rId9"/>
    <p:sldId id="293" r:id="rId10"/>
    <p:sldId id="294" r:id="rId11"/>
    <p:sldId id="273" r:id="rId12"/>
    <p:sldId id="285" r:id="rId13"/>
    <p:sldId id="289" r:id="rId14"/>
    <p:sldId id="287" r:id="rId15"/>
    <p:sldId id="277" r:id="rId16"/>
    <p:sldId id="27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58D977A-399E-2061-78CC-501481E51733}" name="Aimee Branham" initials="AB" userId="S::Aimee.Branham@iiaba.net::bb5d7121-6e45-4944-80b8-2ebb8a79fba8" providerId="AD"/>
  <p188:author id="{B9925B8E-4344-19E5-4DF3-9AC3F8DBBF6D}" name="Tiffany Overlease" initials="TO" userId="S::tiffany.overlease@iiaba.net::b767a117-9104-4e3c-892a-fdb2697c125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1" Type="http://schemas.openxmlformats.org/officeDocument/2006/relationships/slide" Target="slides/slide6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microsoft.com/office/2018/10/relationships/authors" Target="authors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BCB4F8-13D0-4FEE-B399-74DBE421D266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962746-E0E1-4B15-90DA-13D7625AF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466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962746-E0E1-4B15-90DA-13D7625AF5A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833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3AC75B-4E66-8F9C-D9FA-42572486FA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2D07453-DF95-8EDC-5472-8D9E7E00B9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6BDADC-2A79-B32B-E99D-D06FB2C0EB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Vendor Partners: 21 in 7 categories. Full range of agency development</a:t>
            </a:r>
            <a:endParaRPr lang="en-US" sz="105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D6FFE0-17F2-8187-C14D-18CDC92B4A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962746-E0E1-4B15-90DA-13D7625AF5A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6674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D27477-EFE3-30A4-0B26-E951555327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A55169F-6BAD-BC96-0A0C-8D42DE1B19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FD40C5B-6B65-D458-4F83-B36D223FDA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Vendor Partners: 21 in 7 categories. Full range of agency development</a:t>
            </a:r>
            <a:endParaRPr lang="en-US" sz="105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FC4B67-8986-D9F4-A114-ACDDE547F7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962746-E0E1-4B15-90DA-13D7625AF5A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776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5204CE-C57F-18ED-4C9D-14B35D405F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9E7A0FD-B165-D8AE-3B66-22EDA16944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2FE5719-CB6E-F26E-BB90-3BD11D60A0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Vendor Partners: 21 in 7 categories. Full range of agency development</a:t>
            </a:r>
            <a:endParaRPr lang="en-US" sz="105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881573-BE69-BEF7-F977-1A94103CF1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962746-E0E1-4B15-90DA-13D7625AF5A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0362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Priority Service – Jump to front of 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962746-E0E1-4B15-90DA-13D7625AF5A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6658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B03A83-B647-DE05-6D04-A56E117958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82B784F-36FE-4503-0680-91D9F95CD9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A6ABA12-9550-B96B-347B-D8A7D52C5B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E7F4FE-4905-3B91-5037-947E0F0EED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962746-E0E1-4B15-90DA-13D7625AF5A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601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88684-78BC-54D3-5802-B1F9E0CA01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66676C-47EF-0E0C-30B8-6DAD3A20E2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684581-86F6-D341-7EF5-FDF9D0357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EA13-49DF-4F2F-A43D-5706DEBA87A2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C973A0-FF03-D8C5-6EDE-B19976C8A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24D486-AB6D-8E68-5DD3-AE4EE7FC8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4CD0-4EDD-421A-8D74-A407082DB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433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91FFD-0057-E4E0-0614-37CD15C77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6062D7-1A2A-1917-B7D4-83360A7C88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560824-FAB7-7BD9-A7C4-43F12EDAA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EA13-49DF-4F2F-A43D-5706DEBA87A2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55CD0-3B67-4276-F115-C286A96A1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430053-195F-C2E3-6455-3F5074E15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4CD0-4EDD-421A-8D74-A407082DB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038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1E6534-064D-2F90-FDE8-3394E52102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6D46C5-8163-E977-73C4-D61325041B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68231D-9F18-C14B-E1A4-763661F57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EA13-49DF-4F2F-A43D-5706DEBA87A2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200DCA-EFDC-1F6F-97D9-65479CEDE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902AD-DFA8-04B4-A424-6235AF1C0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4CD0-4EDD-421A-8D74-A407082DB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596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D8D4A-3C5D-2A92-110C-1A3F41480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641134-D7CD-1CFF-4366-FDEB098B09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A32654-63ED-8B22-18BC-75184A42B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EA13-49DF-4F2F-A43D-5706DEBA87A2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5719D3-CAC7-EB81-39C8-402786760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04349E-6DE0-7673-C66D-CFE250620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4CD0-4EDD-421A-8D74-A407082DB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251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56C15-1BF0-6DB2-C879-397A2476B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B05B8E-0DA5-62A9-1638-003AE5EE4B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B78947-1F18-C050-17B8-F73621717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EA13-49DF-4F2F-A43D-5706DEBA87A2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DB7CE0-5C63-5E74-186F-588F6F478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2DEF98-CFDB-8FB1-6602-B6833036D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4CD0-4EDD-421A-8D74-A407082DB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004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CB5FC-D755-6096-E5E8-16DB6EA9B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8F6016-687B-BA84-4F21-1B6926EBD1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BE2EC3-77B5-06CD-9236-14930625AC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D5F3EF-712C-1D58-1D7B-733E3A28D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EA13-49DF-4F2F-A43D-5706DEBA87A2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1C1FAA-92AC-1BCC-087C-A28DCA20B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B25959-E1D4-0511-1DF6-884F88B7D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4CD0-4EDD-421A-8D74-A407082DB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201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E775E-0BE2-4147-6AA9-5085AF3CA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477C0D-C2CC-C909-D4F8-21CB2CB931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58436F-028B-ACDD-D414-F2256E7109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2F0DAD-E064-6011-B74B-D1134B1A63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978DDE-DC42-4FC5-30D9-01C13FDC5A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A8D5D8-B97B-3C22-7564-16F713485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EA13-49DF-4F2F-A43D-5706DEBA87A2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623520-0F80-4450-1A06-778AA8C31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36D9FF-CED8-FC7E-F496-E7DB65CB1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4CD0-4EDD-421A-8D74-A407082DB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248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01F2F-9A8F-02FE-7BD5-783CD7025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20E8A1-8025-C852-A7AF-90AF5F4D9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EA13-49DF-4F2F-A43D-5706DEBA87A2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1AEBF2-8C2E-FCF4-4C5F-988CF5AB3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65757A-FDB3-A5D4-7D75-33EE570EB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4CD0-4EDD-421A-8D74-A407082DB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401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CDC4DB-ECFE-9F8B-864C-072C1957C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EA13-49DF-4F2F-A43D-5706DEBA87A2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895A24-F19B-ED95-CC8F-E0761B964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CD0139-14F3-00DB-CA1E-773D6E9F2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4CD0-4EDD-421A-8D74-A407082DB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998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3CFCD-E47F-2F70-38DC-DC56841E1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116981-D66C-7A4B-C4D0-7FF277839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22E580-CBD0-F484-2082-6A3BB4174B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F79E4F-DFF5-8AB8-A513-ABF34A6C1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EA13-49DF-4F2F-A43D-5706DEBA87A2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5EABD1-0B41-CA68-21E6-DEB87EE6F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6BCD60-BDEF-ED49-5A32-623D90680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4CD0-4EDD-421A-8D74-A407082DB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384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71F54-0362-4DDE-AD1E-C8E97F324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FF5180-AFB9-3BC0-ABCF-1CB3D7D877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B05BF1-28C3-AAFA-A11F-A0DA305790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9432E8-D4FD-FD6E-D94C-309469921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EA13-49DF-4F2F-A43D-5706DEBA87A2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5552CC-61B6-1138-68F2-9ED9C6F09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6BCA54-7CA1-1647-FEF8-4F08D1442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4CD0-4EDD-421A-8D74-A407082DB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96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6A1A4-0253-455C-B7EA-F98CA36FC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7601F2-E43E-F7FD-9950-4C41FE44A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638A9B-01FC-AE78-B910-204088C6CE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00EEA13-49DF-4F2F-A43D-5706DEBA87A2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8983F5-A0AC-C4A8-9B9F-987FE3232E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E236E2-76B1-2F22-57BE-03BFCB1190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B204CD0-4EDD-421A-8D74-A407082DB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82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sv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eg"/><Relationship Id="rId4" Type="http://schemas.openxmlformats.org/officeDocument/2006/relationships/image" Target="../media/image11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jpg"/><Relationship Id="rId4" Type="http://schemas.openxmlformats.org/officeDocument/2006/relationships/image" Target="../media/image11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4.jpg"/><Relationship Id="rId4" Type="http://schemas.openxmlformats.org/officeDocument/2006/relationships/image" Target="../media/image11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6MR61iA5pTI?feature=oembed" TargetMode="External"/><Relationship Id="rId5" Type="http://schemas.openxmlformats.org/officeDocument/2006/relationships/image" Target="../media/image20.jpeg"/><Relationship Id="rId4" Type="http://schemas.openxmlformats.org/officeDocument/2006/relationships/image" Target="../media/image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554047"/>
            <a:ext cx="6582553" cy="7495661"/>
          </a:xfrm>
          <a:custGeom>
            <a:avLst/>
            <a:gdLst/>
            <a:ahLst/>
            <a:cxnLst/>
            <a:rect l="l" t="t" r="r" b="b"/>
            <a:pathLst>
              <a:path w="9873830" h="11243492">
                <a:moveTo>
                  <a:pt x="0" y="0"/>
                </a:moveTo>
                <a:lnTo>
                  <a:pt x="9873830" y="0"/>
                </a:lnTo>
                <a:lnTo>
                  <a:pt x="9873830" y="11243492"/>
                </a:lnTo>
                <a:lnTo>
                  <a:pt x="0" y="112434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5400000" flipV="1">
            <a:off x="8452634" y="3118633"/>
            <a:ext cx="3552111" cy="3926620"/>
          </a:xfrm>
          <a:custGeom>
            <a:avLst/>
            <a:gdLst/>
            <a:ahLst/>
            <a:cxnLst/>
            <a:rect l="l" t="t" r="r" b="b"/>
            <a:pathLst>
              <a:path w="6157558" h="6157558">
                <a:moveTo>
                  <a:pt x="0" y="6157558"/>
                </a:moveTo>
                <a:lnTo>
                  <a:pt x="6157558" y="6157558"/>
                </a:lnTo>
                <a:lnTo>
                  <a:pt x="6157558" y="0"/>
                </a:lnTo>
                <a:lnTo>
                  <a:pt x="0" y="0"/>
                </a:lnTo>
                <a:lnTo>
                  <a:pt x="0" y="6157558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15566" t="-454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3599074" y="2353438"/>
            <a:ext cx="5375013" cy="2150005"/>
          </a:xfrm>
          <a:custGeom>
            <a:avLst/>
            <a:gdLst/>
            <a:ahLst/>
            <a:cxnLst/>
            <a:rect l="l" t="t" r="r" b="b"/>
            <a:pathLst>
              <a:path w="8062520" h="3225008">
                <a:moveTo>
                  <a:pt x="0" y="0"/>
                </a:moveTo>
                <a:lnTo>
                  <a:pt x="8062520" y="0"/>
                </a:lnTo>
                <a:lnTo>
                  <a:pt x="8062520" y="3225009"/>
                </a:lnTo>
                <a:lnTo>
                  <a:pt x="0" y="322500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D14D33-302B-2045-FB46-BB89B9AAEA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C4F65D5-81BE-5DC5-5808-8E945C63F7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8802" y="468493"/>
            <a:ext cx="8415903" cy="6120657"/>
          </a:xfrm>
          <a:prstGeom prst="rect">
            <a:avLst/>
          </a:prstGeom>
        </p:spPr>
      </p:pic>
      <p:sp>
        <p:nvSpPr>
          <p:cNvPr id="2" name="Freeform 2">
            <a:extLst>
              <a:ext uri="{FF2B5EF4-FFF2-40B4-BE49-F238E27FC236}">
                <a16:creationId xmlns:a16="http://schemas.microsoft.com/office/drawing/2014/main" id="{9E118E90-976B-EC5B-A78C-8889AD6CD97B}"/>
              </a:ext>
            </a:extLst>
          </p:cNvPr>
          <p:cNvSpPr/>
          <p:nvPr/>
        </p:nvSpPr>
        <p:spPr>
          <a:xfrm rot="-5400000" flipH="1">
            <a:off x="6567" y="-6567"/>
            <a:ext cx="3528822" cy="3541955"/>
          </a:xfrm>
          <a:custGeom>
            <a:avLst/>
            <a:gdLst/>
            <a:ahLst/>
            <a:cxnLst/>
            <a:rect l="l" t="t" r="r" b="b"/>
            <a:pathLst>
              <a:path w="6157558" h="6157558">
                <a:moveTo>
                  <a:pt x="6157558" y="0"/>
                </a:moveTo>
                <a:lnTo>
                  <a:pt x="0" y="0"/>
                </a:lnTo>
                <a:lnTo>
                  <a:pt x="0" y="6157557"/>
                </a:lnTo>
                <a:lnTo>
                  <a:pt x="6157558" y="6157557"/>
                </a:lnTo>
                <a:lnTo>
                  <a:pt x="6157558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16328" t="-15898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DCB59F00-7136-F799-577D-7F266A1BD9ED}"/>
              </a:ext>
            </a:extLst>
          </p:cNvPr>
          <p:cNvSpPr/>
          <p:nvPr/>
        </p:nvSpPr>
        <p:spPr>
          <a:xfrm>
            <a:off x="787656" y="4939989"/>
            <a:ext cx="2524256" cy="791737"/>
          </a:xfrm>
          <a:prstGeom prst="homePlat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IDEAL FOR START-UPS</a:t>
            </a:r>
          </a:p>
        </p:txBody>
      </p:sp>
    </p:spTree>
    <p:extLst>
      <p:ext uri="{BB962C8B-B14F-4D97-AF65-F5344CB8AC3E}">
        <p14:creationId xmlns:p14="http://schemas.microsoft.com/office/powerpoint/2010/main" val="32900273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60462" y="-110769"/>
            <a:ext cx="7087678" cy="7087678"/>
          </a:xfrm>
          <a:custGeom>
            <a:avLst/>
            <a:gdLst/>
            <a:ahLst/>
            <a:cxnLst/>
            <a:rect l="l" t="t" r="r" b="b"/>
            <a:pathLst>
              <a:path w="10631517" h="10631517">
                <a:moveTo>
                  <a:pt x="0" y="0"/>
                </a:moveTo>
                <a:lnTo>
                  <a:pt x="10631517" y="0"/>
                </a:lnTo>
                <a:lnTo>
                  <a:pt x="10631517" y="10631517"/>
                </a:lnTo>
                <a:lnTo>
                  <a:pt x="0" y="106315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10800000">
            <a:off x="5264785" y="-118908"/>
            <a:ext cx="7087678" cy="7087678"/>
          </a:xfrm>
          <a:custGeom>
            <a:avLst/>
            <a:gdLst/>
            <a:ahLst/>
            <a:cxnLst/>
            <a:rect l="l" t="t" r="r" b="b"/>
            <a:pathLst>
              <a:path w="10631517" h="10631517">
                <a:moveTo>
                  <a:pt x="0" y="0"/>
                </a:moveTo>
                <a:lnTo>
                  <a:pt x="10631517" y="0"/>
                </a:lnTo>
                <a:lnTo>
                  <a:pt x="10631517" y="10631517"/>
                </a:lnTo>
                <a:lnTo>
                  <a:pt x="0" y="106315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 rot="-10800000">
            <a:off x="4625387" y="5497472"/>
            <a:ext cx="4042821" cy="913561"/>
            <a:chOff x="0" y="0"/>
            <a:chExt cx="1597164" cy="36091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597164" cy="360913"/>
            </a:xfrm>
            <a:custGeom>
              <a:avLst/>
              <a:gdLst/>
              <a:ahLst/>
              <a:cxnLst/>
              <a:rect l="l" t="t" r="r" b="b"/>
              <a:pathLst>
                <a:path w="1597164" h="360913">
                  <a:moveTo>
                    <a:pt x="0" y="0"/>
                  </a:moveTo>
                  <a:lnTo>
                    <a:pt x="1597164" y="0"/>
                  </a:lnTo>
                  <a:lnTo>
                    <a:pt x="1597164" y="360913"/>
                  </a:lnTo>
                  <a:lnTo>
                    <a:pt x="0" y="36091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1597164" cy="39901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197"/>
                </a:lnSpc>
              </a:pPr>
              <a:endParaRPr sz="1200"/>
            </a:p>
          </p:txBody>
        </p:sp>
      </p:grpSp>
      <p:grpSp>
        <p:nvGrpSpPr>
          <p:cNvPr id="7" name="Group 7"/>
          <p:cNvGrpSpPr/>
          <p:nvPr/>
        </p:nvGrpSpPr>
        <p:grpSpPr>
          <a:xfrm rot="-10800000">
            <a:off x="-160463" y="6411031"/>
            <a:ext cx="5607119" cy="913561"/>
            <a:chOff x="0" y="0"/>
            <a:chExt cx="2535300" cy="36091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535300" cy="360913"/>
            </a:xfrm>
            <a:custGeom>
              <a:avLst/>
              <a:gdLst/>
              <a:ahLst/>
              <a:cxnLst/>
              <a:rect l="l" t="t" r="r" b="b"/>
              <a:pathLst>
                <a:path w="2535300" h="360913">
                  <a:moveTo>
                    <a:pt x="0" y="0"/>
                  </a:moveTo>
                  <a:lnTo>
                    <a:pt x="2535300" y="0"/>
                  </a:lnTo>
                  <a:lnTo>
                    <a:pt x="2535300" y="360913"/>
                  </a:lnTo>
                  <a:lnTo>
                    <a:pt x="0" y="360913"/>
                  </a:lnTo>
                  <a:close/>
                </a:path>
              </a:pathLst>
            </a:custGeom>
            <a:solidFill>
              <a:srgbClr val="03438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2535300" cy="39901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197"/>
                </a:lnSpc>
              </a:pPr>
              <a:endParaRPr sz="1200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3523794" y="446968"/>
            <a:ext cx="4042821" cy="913561"/>
            <a:chOff x="0" y="0"/>
            <a:chExt cx="1597164" cy="36091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597164" cy="360913"/>
            </a:xfrm>
            <a:custGeom>
              <a:avLst/>
              <a:gdLst/>
              <a:ahLst/>
              <a:cxnLst/>
              <a:rect l="l" t="t" r="r" b="b"/>
              <a:pathLst>
                <a:path w="1597164" h="360913">
                  <a:moveTo>
                    <a:pt x="0" y="0"/>
                  </a:moveTo>
                  <a:lnTo>
                    <a:pt x="1597164" y="0"/>
                  </a:lnTo>
                  <a:lnTo>
                    <a:pt x="1597164" y="360913"/>
                  </a:lnTo>
                  <a:lnTo>
                    <a:pt x="0" y="36091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1597164" cy="39901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197"/>
                </a:lnSpc>
              </a:pPr>
              <a:endParaRPr sz="1200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6745344" y="-118909"/>
            <a:ext cx="5607119" cy="565877"/>
            <a:chOff x="0" y="0"/>
            <a:chExt cx="2535300" cy="360913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535300" cy="360913"/>
            </a:xfrm>
            <a:custGeom>
              <a:avLst/>
              <a:gdLst/>
              <a:ahLst/>
              <a:cxnLst/>
              <a:rect l="l" t="t" r="r" b="b"/>
              <a:pathLst>
                <a:path w="2535300" h="360913">
                  <a:moveTo>
                    <a:pt x="0" y="0"/>
                  </a:moveTo>
                  <a:lnTo>
                    <a:pt x="2535300" y="0"/>
                  </a:lnTo>
                  <a:lnTo>
                    <a:pt x="2535300" y="360913"/>
                  </a:lnTo>
                  <a:lnTo>
                    <a:pt x="0" y="360913"/>
                  </a:lnTo>
                  <a:close/>
                </a:path>
              </a:pathLst>
            </a:custGeom>
            <a:solidFill>
              <a:srgbClr val="03438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2535300" cy="39901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197"/>
                </a:lnSpc>
              </a:pPr>
              <a:endParaRPr sz="1200"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6820380" y="1456761"/>
            <a:ext cx="4690576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67"/>
              </a:lnSpc>
            </a:pPr>
            <a:r>
              <a:rPr lang="en-US" sz="4334" b="1">
                <a:solidFill>
                  <a:srgbClr val="03438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Ubuntu Bold"/>
              </a:rPr>
              <a:t>REACH OUT </a:t>
            </a:r>
          </a:p>
        </p:txBody>
      </p:sp>
      <p:sp>
        <p:nvSpPr>
          <p:cNvPr id="17" name="Freeform 17"/>
          <p:cNvSpPr/>
          <p:nvPr/>
        </p:nvSpPr>
        <p:spPr>
          <a:xfrm>
            <a:off x="1644321" y="1207276"/>
            <a:ext cx="3900883" cy="4899357"/>
          </a:xfrm>
          <a:custGeom>
            <a:avLst/>
            <a:gdLst/>
            <a:ahLst/>
            <a:cxnLst/>
            <a:rect l="l" t="t" r="r" b="b"/>
            <a:pathLst>
              <a:path w="5851325" h="7349036">
                <a:moveTo>
                  <a:pt x="0" y="0"/>
                </a:moveTo>
                <a:lnTo>
                  <a:pt x="5851325" y="0"/>
                </a:lnTo>
                <a:lnTo>
                  <a:pt x="5851325" y="7349036"/>
                </a:lnTo>
                <a:lnTo>
                  <a:pt x="0" y="734903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599"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2895" y="2112222"/>
            <a:ext cx="3291840" cy="329184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554047"/>
            <a:ext cx="6582553" cy="7495661"/>
          </a:xfrm>
          <a:custGeom>
            <a:avLst/>
            <a:gdLst/>
            <a:ahLst/>
            <a:cxnLst/>
            <a:rect l="l" t="t" r="r" b="b"/>
            <a:pathLst>
              <a:path w="9873830" h="11243492">
                <a:moveTo>
                  <a:pt x="0" y="0"/>
                </a:moveTo>
                <a:lnTo>
                  <a:pt x="9873830" y="0"/>
                </a:lnTo>
                <a:lnTo>
                  <a:pt x="9873830" y="11243492"/>
                </a:lnTo>
                <a:lnTo>
                  <a:pt x="0" y="112434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flipH="1" flipV="1">
            <a:off x="5609447" y="0"/>
            <a:ext cx="6582553" cy="7495661"/>
          </a:xfrm>
          <a:custGeom>
            <a:avLst/>
            <a:gdLst/>
            <a:ahLst/>
            <a:cxnLst/>
            <a:rect l="l" t="t" r="r" b="b"/>
            <a:pathLst>
              <a:path w="9873830" h="11243492">
                <a:moveTo>
                  <a:pt x="9873830" y="11243492"/>
                </a:moveTo>
                <a:lnTo>
                  <a:pt x="0" y="11243492"/>
                </a:lnTo>
                <a:lnTo>
                  <a:pt x="0" y="0"/>
                </a:lnTo>
                <a:lnTo>
                  <a:pt x="9873830" y="0"/>
                </a:lnTo>
                <a:lnTo>
                  <a:pt x="9873830" y="11243492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2121797" y="2895519"/>
            <a:ext cx="7948407" cy="11285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21"/>
              </a:lnSpc>
            </a:pPr>
            <a:r>
              <a:rPr lang="en-US" sz="8019" b="1">
                <a:solidFill>
                  <a:srgbClr val="03438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2 Bold"/>
              </a:rPr>
              <a:t>Q&amp;A</a:t>
            </a:r>
          </a:p>
        </p:txBody>
      </p:sp>
      <p:sp>
        <p:nvSpPr>
          <p:cNvPr id="5" name="Freeform 5"/>
          <p:cNvSpPr/>
          <p:nvPr/>
        </p:nvSpPr>
        <p:spPr>
          <a:xfrm>
            <a:off x="1788729" y="5760737"/>
            <a:ext cx="411463" cy="411463"/>
          </a:xfrm>
          <a:custGeom>
            <a:avLst/>
            <a:gdLst/>
            <a:ahLst/>
            <a:cxnLst/>
            <a:rect l="l" t="t" r="r" b="b"/>
            <a:pathLst>
              <a:path w="617195" h="617195">
                <a:moveTo>
                  <a:pt x="0" y="0"/>
                </a:moveTo>
                <a:lnTo>
                  <a:pt x="617195" y="0"/>
                </a:lnTo>
                <a:lnTo>
                  <a:pt x="617195" y="617195"/>
                </a:lnTo>
                <a:lnTo>
                  <a:pt x="0" y="61719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2333437" y="5796391"/>
            <a:ext cx="4801707" cy="3215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15"/>
              </a:lnSpc>
            </a:pPr>
            <a:r>
              <a:rPr lang="en-US" sz="2161" b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2 Bold"/>
              </a:rPr>
              <a:t>BIGIMEMBERALLIANCE.COM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22943" y="4397080"/>
            <a:ext cx="2743200" cy="27432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 rot="-9581706">
            <a:off x="486187" y="861495"/>
            <a:ext cx="1573869" cy="1368878"/>
            <a:chOff x="0" y="0"/>
            <a:chExt cx="473018" cy="41140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73018" cy="411409"/>
            </a:xfrm>
            <a:custGeom>
              <a:avLst/>
              <a:gdLst/>
              <a:ahLst/>
              <a:cxnLst/>
              <a:rect l="l" t="t" r="r" b="b"/>
              <a:pathLst>
                <a:path w="473018" h="411409">
                  <a:moveTo>
                    <a:pt x="0" y="0"/>
                  </a:moveTo>
                  <a:lnTo>
                    <a:pt x="473018" y="0"/>
                  </a:lnTo>
                  <a:lnTo>
                    <a:pt x="473018" y="411409"/>
                  </a:lnTo>
                  <a:lnTo>
                    <a:pt x="0" y="411409"/>
                  </a:lnTo>
                  <a:close/>
                </a:path>
              </a:pathLst>
            </a:custGeom>
            <a:solidFill>
              <a:srgbClr val="4F3F0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73018" cy="44950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197"/>
                </a:lnSpc>
              </a:pPr>
              <a:endParaRPr sz="1200"/>
            </a:p>
          </p:txBody>
        </p:sp>
      </p:grpSp>
      <p:grpSp>
        <p:nvGrpSpPr>
          <p:cNvPr id="6" name="Group 6"/>
          <p:cNvGrpSpPr/>
          <p:nvPr/>
        </p:nvGrpSpPr>
        <p:grpSpPr>
          <a:xfrm rot="-10800000">
            <a:off x="0" y="551690"/>
            <a:ext cx="10512602" cy="1368878"/>
            <a:chOff x="0" y="0"/>
            <a:chExt cx="2916927" cy="41140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916927" cy="411409"/>
            </a:xfrm>
            <a:custGeom>
              <a:avLst/>
              <a:gdLst/>
              <a:ahLst/>
              <a:cxnLst/>
              <a:rect l="l" t="t" r="r" b="b"/>
              <a:pathLst>
                <a:path w="2916927" h="411409">
                  <a:moveTo>
                    <a:pt x="0" y="0"/>
                  </a:moveTo>
                  <a:lnTo>
                    <a:pt x="2916927" y="0"/>
                  </a:lnTo>
                  <a:lnTo>
                    <a:pt x="2916927" y="411409"/>
                  </a:lnTo>
                  <a:lnTo>
                    <a:pt x="0" y="411409"/>
                  </a:lnTo>
                  <a:close/>
                </a:path>
              </a:pathLst>
            </a:custGeom>
            <a:solidFill>
              <a:srgbClr val="FBC61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2916927" cy="44950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197"/>
                </a:lnSpc>
              </a:pPr>
              <a:endParaRPr sz="1200"/>
            </a:p>
          </p:txBody>
        </p:sp>
      </p:grpSp>
      <p:sp>
        <p:nvSpPr>
          <p:cNvPr id="9" name="Freeform 9"/>
          <p:cNvSpPr/>
          <p:nvPr/>
        </p:nvSpPr>
        <p:spPr>
          <a:xfrm flipH="1" flipV="1">
            <a:off x="9771743" y="-282280"/>
            <a:ext cx="2743200" cy="27432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4114800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4114800" y="0"/>
                </a:lnTo>
                <a:lnTo>
                  <a:pt x="4114800" y="41148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103583" y="930381"/>
            <a:ext cx="10512601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67"/>
              </a:lnSpc>
            </a:pPr>
            <a:r>
              <a:rPr lang="en-US" sz="4334" b="1" dirty="0">
                <a:solidFill>
                  <a:srgbClr val="03438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Ubuntu Bold"/>
              </a:rPr>
              <a:t>WELCOME TO THE ALLIANCE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020C893-1120-D2C6-D836-E4A6836A32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0642" y="2126597"/>
            <a:ext cx="3088546" cy="42370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871F6D4-6944-4B31-A78D-D9CEF27B8C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1489" y="2126596"/>
            <a:ext cx="3003505" cy="423571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B2D228A-09FD-AAD2-F2B6-77E475F248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60922" y="2115445"/>
            <a:ext cx="3026609" cy="423571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 flipH="1">
            <a:off x="-563084" y="-576218"/>
            <a:ext cx="4105039" cy="4105039"/>
          </a:xfrm>
          <a:custGeom>
            <a:avLst/>
            <a:gdLst/>
            <a:ahLst/>
            <a:cxnLst/>
            <a:rect l="l" t="t" r="r" b="b"/>
            <a:pathLst>
              <a:path w="6157558" h="6157558">
                <a:moveTo>
                  <a:pt x="6157558" y="0"/>
                </a:moveTo>
                <a:lnTo>
                  <a:pt x="0" y="0"/>
                </a:lnTo>
                <a:lnTo>
                  <a:pt x="0" y="6157557"/>
                </a:lnTo>
                <a:lnTo>
                  <a:pt x="6157558" y="6157557"/>
                </a:lnTo>
                <a:lnTo>
                  <a:pt x="6157558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687295" y="3777720"/>
            <a:ext cx="4653935" cy="4351338"/>
          </a:xfrm>
          <a:custGeom>
            <a:avLst/>
            <a:gdLst/>
            <a:ahLst/>
            <a:cxnLst/>
            <a:rect l="l" t="t" r="r" b="b"/>
            <a:pathLst>
              <a:path w="9307869" h="8702676">
                <a:moveTo>
                  <a:pt x="0" y="0"/>
                </a:moveTo>
                <a:lnTo>
                  <a:pt x="9307869" y="0"/>
                </a:lnTo>
                <a:lnTo>
                  <a:pt x="9307869" y="8702676"/>
                </a:lnTo>
                <a:lnTo>
                  <a:pt x="0" y="8702676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</p:spPr>
        <p:txBody>
          <a:bodyPr/>
          <a:lstStyle/>
          <a:p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16" name="Picture 115">
            <a:extLst>
              <a:ext uri="{FF2B5EF4-FFF2-40B4-BE49-F238E27FC236}">
                <a16:creationId xmlns:a16="http://schemas.microsoft.com/office/drawing/2014/main" id="{2DED04D7-4840-D44A-C307-2DC0BAD0DC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4664" y="1391141"/>
            <a:ext cx="8980954" cy="4920969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377925" y="377106"/>
            <a:ext cx="10389857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767"/>
              </a:lnSpc>
            </a:pPr>
            <a:r>
              <a:rPr lang="en-US" sz="4334" b="1" dirty="0">
                <a:solidFill>
                  <a:srgbClr val="03438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1 Bold"/>
              </a:rPr>
              <a:t>ALLIANCE GOLD</a:t>
            </a:r>
          </a:p>
          <a:p>
            <a:pPr algn="r">
              <a:lnSpc>
                <a:spcPts val="4767"/>
              </a:lnSpc>
            </a:pPr>
            <a:r>
              <a:rPr lang="en-US" sz="4334" b="1" dirty="0">
                <a:solidFill>
                  <a:srgbClr val="03438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1 Bold"/>
              </a:rPr>
              <a:t>BY THE NUMBERS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9EAB9C16-A320-DB49-9619-9824B8382AC8}"/>
              </a:ext>
            </a:extLst>
          </p:cNvPr>
          <p:cNvSpPr txBox="1"/>
          <p:nvPr/>
        </p:nvSpPr>
        <p:spPr>
          <a:xfrm>
            <a:off x="303175" y="5353224"/>
            <a:ext cx="394689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72 Members </a:t>
            </a:r>
          </a:p>
          <a:p>
            <a:r>
              <a:rPr lang="en-US" sz="36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 29 States</a:t>
            </a:r>
            <a:endParaRPr lang="en-US" sz="3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540DB9-C805-30AA-D7E3-5B1CB070AE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2C2DC0DA-CF80-F575-C839-BA8E3A361FF6}"/>
              </a:ext>
            </a:extLst>
          </p:cNvPr>
          <p:cNvSpPr/>
          <p:nvPr/>
        </p:nvSpPr>
        <p:spPr>
          <a:xfrm rot="-5400000" flipH="1">
            <a:off x="6567" y="-6567"/>
            <a:ext cx="3528821" cy="3541955"/>
          </a:xfrm>
          <a:custGeom>
            <a:avLst/>
            <a:gdLst/>
            <a:ahLst/>
            <a:cxnLst/>
            <a:rect l="l" t="t" r="r" b="b"/>
            <a:pathLst>
              <a:path w="6157558" h="6157558">
                <a:moveTo>
                  <a:pt x="6157558" y="0"/>
                </a:moveTo>
                <a:lnTo>
                  <a:pt x="0" y="0"/>
                </a:lnTo>
                <a:lnTo>
                  <a:pt x="0" y="6157557"/>
                </a:lnTo>
                <a:lnTo>
                  <a:pt x="6157558" y="6157557"/>
                </a:lnTo>
                <a:lnTo>
                  <a:pt x="6157558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16328" t="-1589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9097FA72-FDD2-8485-625C-F1B7307BAFF0}"/>
              </a:ext>
            </a:extLst>
          </p:cNvPr>
          <p:cNvSpPr txBox="1"/>
          <p:nvPr/>
        </p:nvSpPr>
        <p:spPr>
          <a:xfrm>
            <a:off x="-87819" y="2813447"/>
            <a:ext cx="4192858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4767"/>
              </a:lnSpc>
            </a:pPr>
            <a:r>
              <a:rPr lang="en-US" sz="4334" b="1" dirty="0">
                <a:solidFill>
                  <a:srgbClr val="03438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1 Bold"/>
              </a:rPr>
              <a:t>VENDOR PARTNERS</a:t>
            </a:r>
          </a:p>
        </p:txBody>
      </p:sp>
      <p:pic>
        <p:nvPicPr>
          <p:cNvPr id="2050" name="Picture 2" descr="A group of logos on a white background&#10;&#10;AI-generated content may be incorrect.">
            <a:extLst>
              <a:ext uri="{FF2B5EF4-FFF2-40B4-BE49-F238E27FC236}">
                <a16:creationId xmlns:a16="http://schemas.microsoft.com/office/drawing/2014/main" id="{80BD0F4E-154B-ADFA-A5F3-8AFAD0656B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784" y="278780"/>
            <a:ext cx="7184967" cy="637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Business people shaking hands">
            <a:extLst>
              <a:ext uri="{FF2B5EF4-FFF2-40B4-BE49-F238E27FC236}">
                <a16:creationId xmlns:a16="http://schemas.microsoft.com/office/drawing/2014/main" id="{0B363F81-C9BE-3987-9143-B2C22F9419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7967"/>
            <a:ext cx="4105039" cy="2740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500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529871-E837-B941-3C0A-A43B10285E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E30ED3D7-5AD5-B8BF-BBCE-B9B957C428FE}"/>
              </a:ext>
            </a:extLst>
          </p:cNvPr>
          <p:cNvSpPr/>
          <p:nvPr/>
        </p:nvSpPr>
        <p:spPr>
          <a:xfrm rot="-5400000" flipH="1">
            <a:off x="6567" y="-6567"/>
            <a:ext cx="3528821" cy="3541955"/>
          </a:xfrm>
          <a:custGeom>
            <a:avLst/>
            <a:gdLst/>
            <a:ahLst/>
            <a:cxnLst/>
            <a:rect l="l" t="t" r="r" b="b"/>
            <a:pathLst>
              <a:path w="6157558" h="6157558">
                <a:moveTo>
                  <a:pt x="6157558" y="0"/>
                </a:moveTo>
                <a:lnTo>
                  <a:pt x="0" y="0"/>
                </a:lnTo>
                <a:lnTo>
                  <a:pt x="0" y="6157557"/>
                </a:lnTo>
                <a:lnTo>
                  <a:pt x="6157558" y="6157557"/>
                </a:lnTo>
                <a:lnTo>
                  <a:pt x="6157558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16328" t="-1589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1EFED9B2-2D31-F17A-C1C1-1054BD0760B4}"/>
              </a:ext>
            </a:extLst>
          </p:cNvPr>
          <p:cNvSpPr txBox="1"/>
          <p:nvPr/>
        </p:nvSpPr>
        <p:spPr>
          <a:xfrm>
            <a:off x="858643" y="1655754"/>
            <a:ext cx="3246395" cy="24274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4767"/>
              </a:lnSpc>
            </a:pPr>
            <a:r>
              <a:rPr lang="en-US" sz="3600" b="1" dirty="0">
                <a:solidFill>
                  <a:srgbClr val="03438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1 Bold"/>
              </a:rPr>
              <a:t>PERSONAL LINES  CARRIER PARTNERS</a:t>
            </a:r>
          </a:p>
        </p:txBody>
      </p:sp>
      <p:pic>
        <p:nvPicPr>
          <p:cNvPr id="4" name="Picture 3" descr="Business people shaking hands">
            <a:extLst>
              <a:ext uri="{FF2B5EF4-FFF2-40B4-BE49-F238E27FC236}">
                <a16:creationId xmlns:a16="http://schemas.microsoft.com/office/drawing/2014/main" id="{6DE9607D-FAC4-5B97-B362-F2B27097EB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7967"/>
            <a:ext cx="4105039" cy="274003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7B9ABA8-EAC2-748C-EF7F-7C99574AFA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9770" y="1066759"/>
            <a:ext cx="6437492" cy="45075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75FEF9-AF87-95FB-DDE5-8586697A13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58363" y="5856156"/>
            <a:ext cx="2200307" cy="717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875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9E7638-4517-2225-61C6-BBB2E83022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1383256B-49FC-E4EF-7E9B-37BD7148130F}"/>
              </a:ext>
            </a:extLst>
          </p:cNvPr>
          <p:cNvSpPr/>
          <p:nvPr/>
        </p:nvSpPr>
        <p:spPr>
          <a:xfrm rot="-5400000" flipH="1">
            <a:off x="6567" y="-6567"/>
            <a:ext cx="3528821" cy="3541955"/>
          </a:xfrm>
          <a:custGeom>
            <a:avLst/>
            <a:gdLst/>
            <a:ahLst/>
            <a:cxnLst/>
            <a:rect l="l" t="t" r="r" b="b"/>
            <a:pathLst>
              <a:path w="6157558" h="6157558">
                <a:moveTo>
                  <a:pt x="6157558" y="0"/>
                </a:moveTo>
                <a:lnTo>
                  <a:pt x="0" y="0"/>
                </a:lnTo>
                <a:lnTo>
                  <a:pt x="0" y="6157557"/>
                </a:lnTo>
                <a:lnTo>
                  <a:pt x="6157558" y="6157557"/>
                </a:lnTo>
                <a:lnTo>
                  <a:pt x="6157558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16328" t="-1589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958AD499-F8B3-5D42-8853-F478974D3B83}"/>
              </a:ext>
            </a:extLst>
          </p:cNvPr>
          <p:cNvSpPr txBox="1"/>
          <p:nvPr/>
        </p:nvSpPr>
        <p:spPr>
          <a:xfrm>
            <a:off x="-43910" y="2144374"/>
            <a:ext cx="4192858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4767"/>
              </a:lnSpc>
            </a:pPr>
            <a:r>
              <a:rPr lang="en-US" sz="3600" b="1" dirty="0">
                <a:solidFill>
                  <a:srgbClr val="03438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1 Bold"/>
              </a:rPr>
              <a:t>COMMERCIAL LINES CARRIER PARTNERS</a:t>
            </a:r>
          </a:p>
        </p:txBody>
      </p:sp>
      <p:pic>
        <p:nvPicPr>
          <p:cNvPr id="4" name="Picture 3" descr="Business people shaking hands">
            <a:extLst>
              <a:ext uri="{FF2B5EF4-FFF2-40B4-BE49-F238E27FC236}">
                <a16:creationId xmlns:a16="http://schemas.microsoft.com/office/drawing/2014/main" id="{2E5AB50A-BF00-81FD-4F63-DCF68DF718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7967"/>
            <a:ext cx="4105039" cy="27400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F70AE34-2ABA-1C5F-7411-BC4B8112FE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5391" y="425064"/>
            <a:ext cx="5631516" cy="39432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7C26AA6-8FC6-9BDE-39EE-E026965321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57069" y="4776232"/>
            <a:ext cx="5654668" cy="1924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620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455920" y="1660403"/>
            <a:ext cx="10584071" cy="5048334"/>
            <a:chOff x="0" y="0"/>
            <a:chExt cx="4797544" cy="228830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797544" cy="2288307"/>
            </a:xfrm>
            <a:custGeom>
              <a:avLst/>
              <a:gdLst/>
              <a:ahLst/>
              <a:cxnLst/>
              <a:rect l="l" t="t" r="r" b="b"/>
              <a:pathLst>
                <a:path w="4797544" h="2288307">
                  <a:moveTo>
                    <a:pt x="0" y="0"/>
                  </a:moveTo>
                  <a:lnTo>
                    <a:pt x="4797544" y="0"/>
                  </a:lnTo>
                  <a:lnTo>
                    <a:pt x="4797544" y="2288307"/>
                  </a:lnTo>
                  <a:lnTo>
                    <a:pt x="0" y="2288307"/>
                  </a:lnTo>
                  <a:close/>
                </a:path>
              </a:pathLst>
            </a:custGeom>
            <a:solidFill>
              <a:srgbClr val="FBC61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797544" cy="232640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197"/>
                </a:lnSpc>
              </a:pPr>
              <a:endParaRPr sz="1200"/>
            </a:p>
          </p:txBody>
        </p:sp>
      </p:grpSp>
      <p:grpSp>
        <p:nvGrpSpPr>
          <p:cNvPr id="5" name="Group 5"/>
          <p:cNvGrpSpPr/>
          <p:nvPr/>
        </p:nvGrpSpPr>
        <p:grpSpPr>
          <a:xfrm rot="-10800000">
            <a:off x="837894" y="1344083"/>
            <a:ext cx="9854427" cy="5129079"/>
            <a:chOff x="0" y="0"/>
            <a:chExt cx="4466811" cy="232490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466811" cy="2324907"/>
            </a:xfrm>
            <a:custGeom>
              <a:avLst/>
              <a:gdLst/>
              <a:ahLst/>
              <a:cxnLst/>
              <a:rect l="l" t="t" r="r" b="b"/>
              <a:pathLst>
                <a:path w="4466811" h="2324907">
                  <a:moveTo>
                    <a:pt x="0" y="0"/>
                  </a:moveTo>
                  <a:lnTo>
                    <a:pt x="4466811" y="0"/>
                  </a:lnTo>
                  <a:lnTo>
                    <a:pt x="4466811" y="2324907"/>
                  </a:lnTo>
                  <a:lnTo>
                    <a:pt x="0" y="2324907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466811" cy="236300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197"/>
                </a:lnSpc>
              </a:pPr>
              <a:endParaRPr sz="1200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-691316" y="420752"/>
            <a:ext cx="13150842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67"/>
              </a:lnSpc>
            </a:pPr>
            <a:r>
              <a:rPr lang="en-US" sz="4334" b="1" dirty="0">
                <a:solidFill>
                  <a:srgbClr val="03438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2 Bold"/>
              </a:rPr>
              <a:t>Benefit to Joining Gold</a:t>
            </a:r>
          </a:p>
        </p:txBody>
      </p:sp>
      <p:sp>
        <p:nvSpPr>
          <p:cNvPr id="9" name="Freeform 9"/>
          <p:cNvSpPr/>
          <p:nvPr/>
        </p:nvSpPr>
        <p:spPr>
          <a:xfrm rot="5400000">
            <a:off x="8314873" y="-1105108"/>
            <a:ext cx="2772018" cy="4982238"/>
          </a:xfrm>
          <a:custGeom>
            <a:avLst/>
            <a:gdLst/>
            <a:ahLst/>
            <a:cxnLst/>
            <a:rect l="l" t="t" r="r" b="b"/>
            <a:pathLst>
              <a:path w="6562966" h="7473357">
                <a:moveTo>
                  <a:pt x="0" y="0"/>
                </a:moveTo>
                <a:lnTo>
                  <a:pt x="6562966" y="0"/>
                </a:lnTo>
                <a:lnTo>
                  <a:pt x="6562966" y="7473357"/>
                </a:lnTo>
                <a:lnTo>
                  <a:pt x="0" y="74733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57838"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712506" y="1344081"/>
            <a:ext cx="10070898" cy="49295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68960" lvl="1" indent="-284480">
              <a:lnSpc>
                <a:spcPct val="150000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1 Bold"/>
              </a:rPr>
              <a:t>Direct access to carrier systems and underwriters</a:t>
            </a:r>
            <a:endParaRPr lang="en-US"/>
          </a:p>
          <a:p>
            <a:pPr marL="568960" lvl="1" indent="-284480">
              <a:lnSpc>
                <a:spcPct val="150000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1 Bold"/>
              </a:rPr>
              <a:t>Agency earns 100% commission, paid directly to the agency</a:t>
            </a:r>
            <a:endParaRPr lang="en-US" sz="24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68960" lvl="1" indent="-284480">
              <a:lnSpc>
                <a:spcPct val="150000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1 Bold"/>
              </a:rPr>
              <a:t>Agency ownership of codes and expirations</a:t>
            </a:r>
            <a:endParaRPr lang="en-US" sz="24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68960" lvl="1" indent="-284480">
              <a:lnSpc>
                <a:spcPct val="150000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1 Bold"/>
              </a:rPr>
              <a:t>Profit-sharing and incentive eligibility</a:t>
            </a:r>
            <a:endParaRPr lang="en-US" sz="24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68960" lvl="1" indent="-284480">
              <a:lnSpc>
                <a:spcPct val="150000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1 Bold"/>
              </a:rPr>
              <a:t>National and Regional Carrier Partnerships</a:t>
            </a:r>
            <a:endParaRPr lang="en-US" sz="24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68960" lvl="1" indent="-284480">
              <a:lnSpc>
                <a:spcPct val="150000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1 Bold"/>
              </a:rPr>
              <a:t>Optional Participation in a Master Agency E&amp;O Program</a:t>
            </a:r>
            <a:endParaRPr lang="en-US" sz="24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68960" lvl="1" indent="-284480">
              <a:lnSpc>
                <a:spcPct val="150000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1 Bold"/>
              </a:rPr>
              <a:t>Vendor Partnerships</a:t>
            </a:r>
            <a:endParaRPr lang="en-US" sz="24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68960" lvl="1" indent="-284480">
              <a:lnSpc>
                <a:spcPct val="150000"/>
              </a:lnSpc>
              <a:buFont typeface="Arial"/>
              <a:buChar char="•"/>
            </a:pPr>
            <a:endParaRPr lang="en-US" sz="2636" b="1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ts val="3690"/>
              </a:lnSpc>
            </a:pPr>
            <a:r>
              <a:rPr lang="en-US" sz="2600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 1 Bold"/>
              </a:rPr>
              <a:t>       To learn more, visit:  INDEPENDENTAGENT.COM/GOLD</a:t>
            </a:r>
            <a:endParaRPr lang="en-US" sz="2600" b="1" dirty="0">
              <a:solidFill>
                <a:srgbClr val="000000"/>
              </a:solidFill>
              <a:latin typeface="Open Sans"/>
              <a:ea typeface="Open Sans"/>
              <a:cs typeface="Open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406A1D-6D54-53F6-74F1-A4B9D5FC14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26B307F5-5B3B-3D76-7502-DEA064CFC4CB}"/>
              </a:ext>
            </a:extLst>
          </p:cNvPr>
          <p:cNvSpPr/>
          <p:nvPr/>
        </p:nvSpPr>
        <p:spPr>
          <a:xfrm>
            <a:off x="0" y="4114800"/>
            <a:ext cx="2743200" cy="27432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682641EB-6566-9040-11FA-6B35B3A1532F}"/>
              </a:ext>
            </a:extLst>
          </p:cNvPr>
          <p:cNvGrpSpPr/>
          <p:nvPr/>
        </p:nvGrpSpPr>
        <p:grpSpPr>
          <a:xfrm rot="-9581706">
            <a:off x="486187" y="861495"/>
            <a:ext cx="1573869" cy="1368878"/>
            <a:chOff x="0" y="0"/>
            <a:chExt cx="473018" cy="411409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5574CABE-AD4D-D172-30D3-C4DC5024215A}"/>
                </a:ext>
              </a:extLst>
            </p:cNvPr>
            <p:cNvSpPr/>
            <p:nvPr/>
          </p:nvSpPr>
          <p:spPr>
            <a:xfrm>
              <a:off x="0" y="0"/>
              <a:ext cx="473018" cy="411409"/>
            </a:xfrm>
            <a:custGeom>
              <a:avLst/>
              <a:gdLst/>
              <a:ahLst/>
              <a:cxnLst/>
              <a:rect l="l" t="t" r="r" b="b"/>
              <a:pathLst>
                <a:path w="473018" h="411409">
                  <a:moveTo>
                    <a:pt x="0" y="0"/>
                  </a:moveTo>
                  <a:lnTo>
                    <a:pt x="473018" y="0"/>
                  </a:lnTo>
                  <a:lnTo>
                    <a:pt x="473018" y="411409"/>
                  </a:lnTo>
                  <a:lnTo>
                    <a:pt x="0" y="411409"/>
                  </a:lnTo>
                  <a:close/>
                </a:path>
              </a:pathLst>
            </a:custGeom>
            <a:solidFill>
              <a:srgbClr val="4F3F0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1BAF04D0-BEAB-AE73-A3DA-F8D0A27DA869}"/>
                </a:ext>
              </a:extLst>
            </p:cNvPr>
            <p:cNvSpPr txBox="1"/>
            <p:nvPr/>
          </p:nvSpPr>
          <p:spPr>
            <a:xfrm>
              <a:off x="0" y="-38100"/>
              <a:ext cx="473018" cy="44950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197"/>
                </a:lnSpc>
              </a:pPr>
              <a:endParaRPr sz="1200"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072B0531-9099-150A-C54E-755060C43825}"/>
              </a:ext>
            </a:extLst>
          </p:cNvPr>
          <p:cNvGrpSpPr/>
          <p:nvPr/>
        </p:nvGrpSpPr>
        <p:grpSpPr>
          <a:xfrm rot="-10800000">
            <a:off x="284244" y="548508"/>
            <a:ext cx="11145756" cy="1368878"/>
            <a:chOff x="0" y="0"/>
            <a:chExt cx="2916927" cy="411409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68E8B815-3780-2EC2-F524-409D3C49D9FC}"/>
                </a:ext>
              </a:extLst>
            </p:cNvPr>
            <p:cNvSpPr/>
            <p:nvPr/>
          </p:nvSpPr>
          <p:spPr>
            <a:xfrm>
              <a:off x="0" y="0"/>
              <a:ext cx="2916927" cy="411409"/>
            </a:xfrm>
            <a:custGeom>
              <a:avLst/>
              <a:gdLst/>
              <a:ahLst/>
              <a:cxnLst/>
              <a:rect l="l" t="t" r="r" b="b"/>
              <a:pathLst>
                <a:path w="2916927" h="411409">
                  <a:moveTo>
                    <a:pt x="0" y="0"/>
                  </a:moveTo>
                  <a:lnTo>
                    <a:pt x="2916927" y="0"/>
                  </a:lnTo>
                  <a:lnTo>
                    <a:pt x="2916927" y="411409"/>
                  </a:lnTo>
                  <a:lnTo>
                    <a:pt x="0" y="411409"/>
                  </a:lnTo>
                  <a:close/>
                </a:path>
              </a:pathLst>
            </a:custGeom>
            <a:solidFill>
              <a:srgbClr val="FBC61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06FF707A-1FCE-D973-E44A-845FDE3DEE69}"/>
                </a:ext>
              </a:extLst>
            </p:cNvPr>
            <p:cNvSpPr txBox="1"/>
            <p:nvPr/>
          </p:nvSpPr>
          <p:spPr>
            <a:xfrm>
              <a:off x="0" y="-38100"/>
              <a:ext cx="2916927" cy="44950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197"/>
                </a:lnSpc>
              </a:pPr>
              <a:endParaRPr sz="1200"/>
            </a:p>
          </p:txBody>
        </p:sp>
      </p:grpSp>
      <p:sp>
        <p:nvSpPr>
          <p:cNvPr id="9" name="Freeform 9">
            <a:extLst>
              <a:ext uri="{FF2B5EF4-FFF2-40B4-BE49-F238E27FC236}">
                <a16:creationId xmlns:a16="http://schemas.microsoft.com/office/drawing/2014/main" id="{182F4186-7E0D-B862-00D9-A1A80B3377EF}"/>
              </a:ext>
            </a:extLst>
          </p:cNvPr>
          <p:cNvSpPr/>
          <p:nvPr/>
        </p:nvSpPr>
        <p:spPr>
          <a:xfrm flipH="1" flipV="1">
            <a:off x="9448800" y="0"/>
            <a:ext cx="2743200" cy="27432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4114800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4114800" y="0"/>
                </a:lnTo>
                <a:lnTo>
                  <a:pt x="4114800" y="411480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9A33247F-15AB-67E0-8D3D-73EEE38033A2}"/>
              </a:ext>
            </a:extLst>
          </p:cNvPr>
          <p:cNvSpPr txBox="1"/>
          <p:nvPr/>
        </p:nvSpPr>
        <p:spPr>
          <a:xfrm>
            <a:off x="630526" y="939188"/>
            <a:ext cx="10288485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67"/>
              </a:lnSpc>
            </a:pPr>
            <a:r>
              <a:rPr lang="en-US" sz="4334" b="1" dirty="0">
                <a:solidFill>
                  <a:srgbClr val="03438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Ubuntu Bold"/>
              </a:rPr>
              <a:t>ALLIANCE GOLD PLACEMENT CENTER</a:t>
            </a: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1D17A12D-CE3F-8867-782A-2E5F38A5CC69}"/>
              </a:ext>
            </a:extLst>
          </p:cNvPr>
          <p:cNvSpPr txBox="1"/>
          <p:nvPr/>
        </p:nvSpPr>
        <p:spPr>
          <a:xfrm>
            <a:off x="1048657" y="2727815"/>
            <a:ext cx="8167033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Benefits of Blue to Alliance Gold Members: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45E111-E182-7566-D500-09A3E70CB92C}"/>
              </a:ext>
            </a:extLst>
          </p:cNvPr>
          <p:cNvSpPr txBox="1"/>
          <p:nvPr/>
        </p:nvSpPr>
        <p:spPr>
          <a:xfrm>
            <a:off x="1453896" y="3266597"/>
            <a:ext cx="99761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/>
              <a:t>Priority service – jump to front of line</a:t>
            </a:r>
          </a:p>
          <a:p>
            <a:pPr marL="342900" indent="-342900">
              <a:buAutoNum type="arabicPeriod"/>
            </a:pPr>
            <a:r>
              <a:rPr lang="en-US" sz="2400" dirty="0"/>
              <a:t>Increased commission for aligned PL carriers</a:t>
            </a:r>
          </a:p>
          <a:p>
            <a:pPr marL="342900" indent="-342900">
              <a:buAutoNum type="arabicPeriod"/>
            </a:pPr>
            <a:r>
              <a:rPr lang="en-US" sz="2400" dirty="0"/>
              <a:t>Assigned account executives</a:t>
            </a:r>
          </a:p>
          <a:p>
            <a:pPr marL="342900" indent="-342900">
              <a:buAutoNum type="arabicPeriod"/>
            </a:pPr>
            <a:r>
              <a:rPr lang="en-US" sz="2400" dirty="0"/>
              <a:t>CLUE/MVR Reports at time of submission</a:t>
            </a:r>
          </a:p>
          <a:p>
            <a:pPr marL="342900" indent="-342900">
              <a:buAutoNum type="arabicPeriod"/>
            </a:pPr>
            <a:r>
              <a:rPr lang="en-US" sz="2400" dirty="0"/>
              <a:t>Grow book of business to earn direct appointments with desired carriers. Carrier retains the right to appoint.</a:t>
            </a:r>
          </a:p>
        </p:txBody>
      </p:sp>
    </p:spTree>
    <p:extLst>
      <p:ext uri="{BB962C8B-B14F-4D97-AF65-F5344CB8AC3E}">
        <p14:creationId xmlns:p14="http://schemas.microsoft.com/office/powerpoint/2010/main" val="2636297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84EF89-2338-5B2C-CF94-94DB6DFC42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3CE4CF3F-201F-347D-2784-9766BA6A4338}"/>
              </a:ext>
            </a:extLst>
          </p:cNvPr>
          <p:cNvSpPr/>
          <p:nvPr/>
        </p:nvSpPr>
        <p:spPr>
          <a:xfrm>
            <a:off x="-322943" y="4397080"/>
            <a:ext cx="2743200" cy="27432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42176CB3-AEA8-269A-6BFE-35EDC285118A}"/>
              </a:ext>
            </a:extLst>
          </p:cNvPr>
          <p:cNvGrpSpPr/>
          <p:nvPr/>
        </p:nvGrpSpPr>
        <p:grpSpPr>
          <a:xfrm rot="-9581706">
            <a:off x="486187" y="861495"/>
            <a:ext cx="1573869" cy="1368878"/>
            <a:chOff x="0" y="0"/>
            <a:chExt cx="473018" cy="411409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6719EC44-2F9D-4EFC-4E65-AB9CA54EC2F6}"/>
                </a:ext>
              </a:extLst>
            </p:cNvPr>
            <p:cNvSpPr/>
            <p:nvPr/>
          </p:nvSpPr>
          <p:spPr>
            <a:xfrm>
              <a:off x="0" y="0"/>
              <a:ext cx="473018" cy="411409"/>
            </a:xfrm>
            <a:custGeom>
              <a:avLst/>
              <a:gdLst/>
              <a:ahLst/>
              <a:cxnLst/>
              <a:rect l="l" t="t" r="r" b="b"/>
              <a:pathLst>
                <a:path w="473018" h="411409">
                  <a:moveTo>
                    <a:pt x="0" y="0"/>
                  </a:moveTo>
                  <a:lnTo>
                    <a:pt x="473018" y="0"/>
                  </a:lnTo>
                  <a:lnTo>
                    <a:pt x="473018" y="411409"/>
                  </a:lnTo>
                  <a:lnTo>
                    <a:pt x="0" y="411409"/>
                  </a:lnTo>
                  <a:close/>
                </a:path>
              </a:pathLst>
            </a:custGeom>
            <a:solidFill>
              <a:srgbClr val="4F3F0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E2320419-701B-A571-FAEE-CE540C33F301}"/>
                </a:ext>
              </a:extLst>
            </p:cNvPr>
            <p:cNvSpPr txBox="1"/>
            <p:nvPr/>
          </p:nvSpPr>
          <p:spPr>
            <a:xfrm>
              <a:off x="0" y="-38100"/>
              <a:ext cx="473018" cy="44950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197"/>
                </a:lnSpc>
              </a:pPr>
              <a:endParaRPr sz="1200"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8E31EE19-5253-0EC9-823C-EEBB55CCA1AA}"/>
              </a:ext>
            </a:extLst>
          </p:cNvPr>
          <p:cNvGrpSpPr/>
          <p:nvPr/>
        </p:nvGrpSpPr>
        <p:grpSpPr>
          <a:xfrm rot="-10800000">
            <a:off x="0" y="553718"/>
            <a:ext cx="10512602" cy="1368878"/>
            <a:chOff x="0" y="0"/>
            <a:chExt cx="2916927" cy="411409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AC7DFE91-E174-CC97-9FF3-2E13C38DB5F4}"/>
                </a:ext>
              </a:extLst>
            </p:cNvPr>
            <p:cNvSpPr/>
            <p:nvPr/>
          </p:nvSpPr>
          <p:spPr>
            <a:xfrm>
              <a:off x="0" y="0"/>
              <a:ext cx="2916927" cy="411409"/>
            </a:xfrm>
            <a:custGeom>
              <a:avLst/>
              <a:gdLst/>
              <a:ahLst/>
              <a:cxnLst/>
              <a:rect l="l" t="t" r="r" b="b"/>
              <a:pathLst>
                <a:path w="2916927" h="411409">
                  <a:moveTo>
                    <a:pt x="0" y="0"/>
                  </a:moveTo>
                  <a:lnTo>
                    <a:pt x="2916927" y="0"/>
                  </a:lnTo>
                  <a:lnTo>
                    <a:pt x="2916927" y="411409"/>
                  </a:lnTo>
                  <a:lnTo>
                    <a:pt x="0" y="411409"/>
                  </a:lnTo>
                  <a:close/>
                </a:path>
              </a:pathLst>
            </a:custGeom>
            <a:solidFill>
              <a:srgbClr val="FBC61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699FAFE4-28B5-154F-19DE-33F62344B917}"/>
                </a:ext>
              </a:extLst>
            </p:cNvPr>
            <p:cNvSpPr txBox="1"/>
            <p:nvPr/>
          </p:nvSpPr>
          <p:spPr>
            <a:xfrm>
              <a:off x="0" y="-38100"/>
              <a:ext cx="2916927" cy="44950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197"/>
                </a:lnSpc>
              </a:pPr>
              <a:endParaRPr sz="1200"/>
            </a:p>
          </p:txBody>
        </p:sp>
      </p:grpSp>
      <p:sp>
        <p:nvSpPr>
          <p:cNvPr id="9" name="Freeform 9">
            <a:extLst>
              <a:ext uri="{FF2B5EF4-FFF2-40B4-BE49-F238E27FC236}">
                <a16:creationId xmlns:a16="http://schemas.microsoft.com/office/drawing/2014/main" id="{455E3F51-DEE3-351C-5AF5-09D48105A54A}"/>
              </a:ext>
            </a:extLst>
          </p:cNvPr>
          <p:cNvSpPr/>
          <p:nvPr/>
        </p:nvSpPr>
        <p:spPr>
          <a:xfrm flipH="1" flipV="1">
            <a:off x="9771743" y="-282280"/>
            <a:ext cx="2743200" cy="27432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4114800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4114800" y="0"/>
                </a:lnTo>
                <a:lnTo>
                  <a:pt x="4114800" y="411480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E1B0EF91-28E1-E79C-5E51-D13D8ED40B35}"/>
              </a:ext>
            </a:extLst>
          </p:cNvPr>
          <p:cNvSpPr txBox="1"/>
          <p:nvPr/>
        </p:nvSpPr>
        <p:spPr>
          <a:xfrm>
            <a:off x="630742" y="965916"/>
            <a:ext cx="10512601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67"/>
              </a:lnSpc>
            </a:pPr>
            <a:r>
              <a:rPr lang="en-US" sz="4334" b="1" dirty="0">
                <a:solidFill>
                  <a:srgbClr val="03438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Ubuntu Bold"/>
              </a:rPr>
              <a:t>GOLD MEMBER TESTIMONIAL</a:t>
            </a: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735FAAF7-1F1C-EB02-363E-12E66367870B}"/>
              </a:ext>
            </a:extLst>
          </p:cNvPr>
          <p:cNvSpPr txBox="1"/>
          <p:nvPr/>
        </p:nvSpPr>
        <p:spPr>
          <a:xfrm>
            <a:off x="955817" y="2966199"/>
            <a:ext cx="6025896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76"/>
              </a:lnSpc>
            </a:pPr>
            <a:endParaRPr lang="en-US" sz="2200" b="1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 2 Bold"/>
            </a:endParaRPr>
          </a:p>
          <a:p>
            <a:pPr>
              <a:lnSpc>
                <a:spcPts val="2376"/>
              </a:lnSpc>
            </a:pPr>
            <a:endParaRPr lang="en-US" sz="22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 2"/>
            </a:endParaRPr>
          </a:p>
        </p:txBody>
      </p:sp>
      <p:pic>
        <p:nvPicPr>
          <p:cNvPr id="11" name="Online Media 10" title="Amber Haugland On Alliance Gold">
            <a:hlinkClick r:id="" action="ppaction://media"/>
            <a:extLst>
              <a:ext uri="{FF2B5EF4-FFF2-40B4-BE49-F238E27FC236}">
                <a16:creationId xmlns:a16="http://schemas.microsoft.com/office/drawing/2014/main" id="{DC570120-74FB-5585-55EE-6BBBA928903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398668" y="2141884"/>
            <a:ext cx="7982992" cy="4510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53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DBBEFBA5E3864C8021223B9EFB4587" ma:contentTypeVersion="" ma:contentTypeDescription="Create a new document." ma:contentTypeScope="" ma:versionID="01fe6710f59a81775746fd201858adc7">
  <xsd:schema xmlns:xsd="http://www.w3.org/2001/XMLSchema" xmlns:xs="http://www.w3.org/2001/XMLSchema" xmlns:p="http://schemas.microsoft.com/office/2006/metadata/properties" xmlns:ns2="f8fefa43-e382-4e17-8ef6-d62310d43086" targetNamespace="http://schemas.microsoft.com/office/2006/metadata/properties" ma:root="true" ma:fieldsID="6628ebae0951018a5e964545d8b1aed1" ns2:_="">
    <xsd:import namespace="f8fefa43-e382-4e17-8ef6-d62310d43086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fefa43-e382-4e17-8ef6-d62310d4308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1E67399-3552-4C01-864F-7CF3F9B24F7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4FCDF5CE-6370-4557-8662-B20B18F07EB6}"/>
</file>

<file path=customXml/itemProps3.xml><?xml version="1.0" encoding="utf-8"?>
<ds:datastoreItem xmlns:ds="http://schemas.openxmlformats.org/officeDocument/2006/customXml" ds:itemID="{7A3B0F40-5B7D-4E74-92E5-F97135F39C7A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437E2267-65FE-4110-8C04-C0F3C87DC7F2}">
  <ds:schemaRefs>
    <ds:schemaRef ds:uri="http://purl.org/dc/dcmitype/"/>
    <ds:schemaRef ds:uri="http://schemas.microsoft.com/office/2006/metadata/properties"/>
    <ds:schemaRef ds:uri="http://schemas.microsoft.com/office/2006/documentManagement/types"/>
    <ds:schemaRef ds:uri="http://purl.org/dc/elements/1.1/"/>
    <ds:schemaRef ds:uri="6d18bf0f-1626-461f-ac5b-12e216961019"/>
    <ds:schemaRef ds:uri="http://schemas.microsoft.com/office/infopath/2007/PartnerControls"/>
    <ds:schemaRef ds:uri="http://www.w3.org/XML/1998/namespace"/>
    <ds:schemaRef ds:uri="4a4b8f1a-a798-41f8-84a7-522742bdf26b"/>
    <ds:schemaRef ds:uri="http://schemas.microsoft.com/sharepoint/v4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5528</TotalTime>
  <Words>208</Words>
  <Application>Microsoft Office PowerPoint</Application>
  <PresentationFormat>Widescreen</PresentationFormat>
  <Paragraphs>40</Paragraphs>
  <Slides>12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Aimee Branham</dc:creator>
  <cp:lastModifiedBy>Anita Trevino</cp:lastModifiedBy>
  <cp:revision>15</cp:revision>
  <dcterms:created xsi:type="dcterms:W3CDTF">2025-04-29T12:57:48Z</dcterms:created>
  <dcterms:modified xsi:type="dcterms:W3CDTF">2025-10-16T14:33:30Z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0x010100F5DBBEFBA5E3864C8021223B9EFB4587</vt:lpwstr>
  </property>
  <property fmtid="{D5CDD505-2E9C-101B-9397-08002B2CF9AE}" pid="3" name="_dlc_DocIdItemGuid">
    <vt:lpwstr>1aabb71f-e625-4753-b1f4-576ba7d499a3</vt:lpwstr>
  </property>
</Properties>
</file>