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772" r:id="rId2"/>
    <p:sldId id="778" r:id="rId3"/>
    <p:sldId id="754" r:id="rId4"/>
    <p:sldId id="743" r:id="rId5"/>
    <p:sldId id="753" r:id="rId6"/>
    <p:sldId id="773" r:id="rId7"/>
    <p:sldId id="262" r:id="rId8"/>
    <p:sldId id="728" r:id="rId9"/>
    <p:sldId id="740" r:id="rId10"/>
    <p:sldId id="779" r:id="rId11"/>
    <p:sldId id="708" r:id="rId12"/>
    <p:sldId id="707" r:id="rId13"/>
    <p:sldId id="774" r:id="rId14"/>
    <p:sldId id="725" r:id="rId15"/>
    <p:sldId id="770" r:id="rId16"/>
    <p:sldId id="776" r:id="rId17"/>
    <p:sldId id="771" r:id="rId18"/>
    <p:sldId id="319" r:id="rId19"/>
    <p:sldId id="723" r:id="rId20"/>
    <p:sldId id="269" r:id="rId21"/>
    <p:sldId id="721" r:id="rId22"/>
    <p:sldId id="736" r:id="rId23"/>
    <p:sldId id="7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7"/>
    <a:srgbClr val="AA2F23"/>
    <a:srgbClr val="902006"/>
    <a:srgbClr val="AA2844"/>
    <a:srgbClr val="A22641"/>
    <a:srgbClr val="DB6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06" autoAdjust="0"/>
  </p:normalViewPr>
  <p:slideViewPr>
    <p:cSldViewPr snapToGrid="0">
      <p:cViewPr varScale="1">
        <p:scale>
          <a:sx n="34" d="100"/>
          <a:sy n="34" d="100"/>
        </p:scale>
        <p:origin x="10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469666207042928E-3"/>
          <c:y val="3.1963745954420407E-4"/>
          <c:w val="0.96687849885864774"/>
          <c:h val="0.858554213905060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Sheet1!$D$17</c:f>
              <c:strCache>
                <c:ptCount val="1"/>
                <c:pt idx="0">
                  <c:v>Actively Disengaged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5048631942119641E-2"/>
                  <c:y val="-2.65486000353990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A8-49D3-A220-E919EFCD0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Sheet1!$E$16:$H$16</c:f>
              <c:strCache>
                <c:ptCount val="4"/>
                <c:pt idx="0">
                  <c:v>US Working Population</c:v>
                </c:pt>
                <c:pt idx="1">
                  <c:v>Ignored</c:v>
                </c:pt>
                <c:pt idx="2">
                  <c:v>Weakness</c:v>
                </c:pt>
                <c:pt idx="3">
                  <c:v>Strengths</c:v>
                </c:pt>
              </c:strCache>
            </c:strRef>
          </c:cat>
          <c:val>
            <c:numRef>
              <c:f>Sheet1!$E$17:$H$17</c:f>
              <c:numCache>
                <c:formatCode>0%</c:formatCode>
                <c:ptCount val="4"/>
                <c:pt idx="0">
                  <c:v>0.15</c:v>
                </c:pt>
                <c:pt idx="1">
                  <c:v>0.4</c:v>
                </c:pt>
                <c:pt idx="2">
                  <c:v>0.22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8-49D3-A220-E919EFCD04E7}"/>
            </c:ext>
          </c:extLst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Not Engaged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Sheet1!$E$16:$H$16</c:f>
              <c:strCache>
                <c:ptCount val="4"/>
                <c:pt idx="0">
                  <c:v>US Working Population</c:v>
                </c:pt>
                <c:pt idx="1">
                  <c:v>Ignored</c:v>
                </c:pt>
                <c:pt idx="2">
                  <c:v>Weakness</c:v>
                </c:pt>
                <c:pt idx="3">
                  <c:v>Strengths</c:v>
                </c:pt>
              </c:strCache>
            </c:strRef>
          </c:cat>
          <c:val>
            <c:numRef>
              <c:f>Sheet1!$E$18:$H$18</c:f>
              <c:numCache>
                <c:formatCode>0%</c:formatCode>
                <c:ptCount val="4"/>
                <c:pt idx="0">
                  <c:v>0.55000000000000004</c:v>
                </c:pt>
                <c:pt idx="1">
                  <c:v>0.57999999999999996</c:v>
                </c:pt>
                <c:pt idx="2">
                  <c:v>0.33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A8-49D3-A220-E919EFCD04E7}"/>
            </c:ext>
          </c:extLst>
        </c:ser>
        <c:ser>
          <c:idx val="2"/>
          <c:order val="2"/>
          <c:tx>
            <c:strRef>
              <c:f>Sheet1!$D$19</c:f>
              <c:strCache>
                <c:ptCount val="1"/>
                <c:pt idx="0">
                  <c:v>Engaged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8581631578897405E-2"/>
                  <c:y val="-9.5514621956576656E-3"/>
                </c:manualLayout>
              </c:layout>
              <c:tx>
                <c:rich>
                  <a:bodyPr/>
                  <a:lstStyle/>
                  <a:p>
                    <a:fld id="{3EBEEA35-7087-4676-8F7F-6D0F5E2FE5A6}" type="VALUE">
                      <a:rPr lang="en-US" altLang="ko-KR">
                        <a:solidFill>
                          <a:sysClr val="windowText" lastClr="0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FA8-49D3-A220-E919EFCD0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Sheet1!$E$16:$H$16</c:f>
              <c:strCache>
                <c:ptCount val="4"/>
                <c:pt idx="0">
                  <c:v>US Working Population</c:v>
                </c:pt>
                <c:pt idx="1">
                  <c:v>Ignored</c:v>
                </c:pt>
                <c:pt idx="2">
                  <c:v>Weakness</c:v>
                </c:pt>
                <c:pt idx="3">
                  <c:v>Strengths</c:v>
                </c:pt>
              </c:strCache>
            </c:strRef>
          </c:cat>
          <c:val>
            <c:numRef>
              <c:f>Sheet1!$E$19:$H$19</c:f>
              <c:numCache>
                <c:formatCode>0%</c:formatCode>
                <c:ptCount val="4"/>
                <c:pt idx="0">
                  <c:v>0.3</c:v>
                </c:pt>
                <c:pt idx="1">
                  <c:v>0.02</c:v>
                </c:pt>
                <c:pt idx="2">
                  <c:v>0.45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A8-49D3-A220-E919EFCD0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5836344"/>
        <c:axId val="515835064"/>
      </c:barChart>
      <c:catAx>
        <c:axId val="51583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835064"/>
        <c:crosses val="autoZero"/>
        <c:auto val="1"/>
        <c:lblAlgn val="ctr"/>
        <c:lblOffset val="100"/>
        <c:noMultiLvlLbl val="0"/>
      </c:catAx>
      <c:valAx>
        <c:axId val="515835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1583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16482984984601"/>
          <c:y val="0.95217926759373839"/>
          <c:w val="0.63526410900079766"/>
          <c:h val="4.7820732406261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80A0C-2EC3-411B-BC52-5217B1FD450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F40E-14A6-4049-BB90-902126F7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0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BF40E-14A6-4049-BB90-902126F786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1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VS MinuteClinics Introduce Primary Care in Select Markets | AHA">
            <a:extLst>
              <a:ext uri="{FF2B5EF4-FFF2-40B4-BE49-F238E27FC236}">
                <a16:creationId xmlns:a16="http://schemas.microsoft.com/office/drawing/2014/main" id="{00D0C362-94A8-09D3-AE61-A745B16E1D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0" y="-80392"/>
            <a:ext cx="12343948" cy="69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E95BA-7AF6-B4B7-A75A-FF11EC19C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274" y="2377554"/>
            <a:ext cx="11947451" cy="2102891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585A0-A1EC-61C2-96CB-B3F9077D5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72" y="4777884"/>
            <a:ext cx="9151088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red circles with white letters&#10;&#10;AI-generated content may be incorrect.">
            <a:extLst>
              <a:ext uri="{FF2B5EF4-FFF2-40B4-BE49-F238E27FC236}">
                <a16:creationId xmlns:a16="http://schemas.microsoft.com/office/drawing/2014/main" id="{D221C2A7-7283-D43F-515C-D32463FE19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979" y="322308"/>
            <a:ext cx="3176021" cy="12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0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9023-FA4E-FBE6-70BB-914579F6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31CD9-64F4-F20F-BED3-333EED2BD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377A5-81DA-8E18-34FC-FFEC45EA9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44C88-A54A-F3F5-D656-791D767D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D8178-A1C4-FED0-9A01-78008CE2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958D2-BA31-4925-13A9-2896E9EE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8476-26A1-81A9-7D03-324F9E8D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1"/>
            <a:ext cx="113538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3C4E6-2CF3-1DD1-FCFE-4F5078DD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F95A7-D62A-3405-3755-CAE2E013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2E517-8264-CADE-9045-DDF5FF55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4549F-6FEA-DA6D-C61A-36A631D9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9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567702-BFED-BBF4-2068-595A11FFF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6639F-87CE-EF6A-D0A8-A003C4D87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8AE2C-9EBA-C473-17AE-2ECFD64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0D13A-96FD-8ACC-3327-C89B269D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5ED5-F19F-7DCC-800E-0DC18BDE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9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95BA-7AF6-B4B7-A75A-FF11EC19C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7071"/>
            <a:ext cx="8956128" cy="210289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585A0-A1EC-61C2-96CB-B3F9077D5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661E0-ADDC-6567-5F87-43A79E7F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2DF8C-5DDE-39E8-E00D-A4BF5426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02D09-A69F-974E-93AC-A03D568AE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1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map in the middle&#10;&#10;AI-generated content may be incorrect.">
            <a:extLst>
              <a:ext uri="{FF2B5EF4-FFF2-40B4-BE49-F238E27FC236}">
                <a16:creationId xmlns:a16="http://schemas.microsoft.com/office/drawing/2014/main" id="{D9D656F9-099A-E324-46B1-61DBEFEA73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939"/>
            <a:ext cx="848061" cy="8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CF16-4CD9-39EB-B577-AE656552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47" y="154143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0BB09-8100-7EC5-598C-5A3CD2FF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98EA9-D362-6695-56AE-336F952E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27F49-3DBA-6AED-F61E-51C70DAD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EE8D2-F86F-9D6B-FC11-C07F29B6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7" y="278445"/>
            <a:ext cx="8074605" cy="7493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98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CF16-4CD9-39EB-B577-AE656552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09" y="1565494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0BB09-8100-7EC5-598C-5A3CD2FF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98EA9-D362-6695-56AE-336F952E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27F49-3DBA-6AED-F61E-51C70DAD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05971F-8C74-0111-9D97-A4A4FE75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7" y="278445"/>
            <a:ext cx="8074605" cy="7493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780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nuteClinic® at CVS®, Dupont Circle NW, Washington - Retail Clinic in ...">
            <a:extLst>
              <a:ext uri="{FF2B5EF4-FFF2-40B4-BE49-F238E27FC236}">
                <a16:creationId xmlns:a16="http://schemas.microsoft.com/office/drawing/2014/main" id="{94AF65DE-FE3E-981D-21E7-93BE13D731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7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>
            <a:fillRect/>
          </a:stretch>
        </p:blipFill>
        <p:spPr bwMode="auto">
          <a:xfrm>
            <a:off x="-104981" y="-67735"/>
            <a:ext cx="12389746" cy="70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F9182-9DBC-9146-F2CB-DD8E420A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4EC54-81A2-DC93-F1C5-EBDA7D81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red circles with white letters&#10;&#10;AI-generated content may be incorrect.">
            <a:extLst>
              <a:ext uri="{FF2B5EF4-FFF2-40B4-BE49-F238E27FC236}">
                <a16:creationId xmlns:a16="http://schemas.microsoft.com/office/drawing/2014/main" id="{041E4E3A-4639-DB8C-A2C2-C52709243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491" y="245727"/>
            <a:ext cx="2611860" cy="10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D587-0ACA-83A1-DEC3-17956D93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2" y="242270"/>
            <a:ext cx="11353800" cy="8775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09CA2-6B8E-CE17-E3E7-D64B2CFAF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C7B62-96CF-076C-DC8C-B346EF3AA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B2CAF-3F03-E7D7-3B92-4FBB6AED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3A147-50EA-82A9-F2D4-CD8276C6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39BE4-877C-C1F1-80DF-BDDA81AE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8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5977-85CB-5A6E-FC5B-D04624490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555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955FB-660E-1394-3328-2C56540F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DB1D5-A5CC-7732-0D2A-71DE815B7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C5580-7286-81DF-9728-6688276AC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56291-870C-6371-C219-4A30A41CF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3E82F-AEA1-ED1E-5D2E-0921E0E1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E53A2-FBC7-8BCB-F09B-9E30C52D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0D940-BCF6-7B39-806B-8A3E7784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2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225A-7D32-7B20-9E56-E13653BF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1"/>
            <a:ext cx="113538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02258-0E28-70ED-CBB4-943DC771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5D73B-D530-C904-AD91-E6D9F38D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71FC8-24F8-80EB-8DD1-BBB595F1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5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E971E-8F03-5627-CA91-C2CEA5C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A3841-6469-42AE-E067-0BC14596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9E61F-C264-BDB4-C319-72550EB9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559-7BD9-10CC-E20D-CEAF4E68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83C2-7EA2-6DD6-322E-3ABED9B17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7A1F-0518-1279-363C-BADD46877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19BCA-A482-5A40-CDEA-AAC9AA8E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AB2CC-90B5-870E-E34C-5BB8D95F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36B30-E45C-18A6-C5C1-E39D8249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A7429-5760-07BF-67EF-D4B5488C2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132" y="15414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7CF7-DB1C-EF38-781B-0D3A27EAE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9065-8296-487B-B033-3660ED4D768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6A494-0C00-6EF0-BBB3-EA07253F7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27270-8CE1-C154-F7B2-9C7C13217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AAA6-8920-4507-8030-EB70F6538E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5F8D8-62A4-0B89-8CCB-82DD14CE0384}"/>
              </a:ext>
            </a:extLst>
          </p:cNvPr>
          <p:cNvSpPr/>
          <p:nvPr userDrawn="1"/>
        </p:nvSpPr>
        <p:spPr>
          <a:xfrm>
            <a:off x="0" y="-44689"/>
            <a:ext cx="12192000" cy="82846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ed circles with white letters&#10;&#10;AI-generated content may be incorrect.">
            <a:extLst>
              <a:ext uri="{FF2B5EF4-FFF2-40B4-BE49-F238E27FC236}">
                <a16:creationId xmlns:a16="http://schemas.microsoft.com/office/drawing/2014/main" id="{BFC570D4-605E-6417-9749-5FE896CB715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36" y="59986"/>
            <a:ext cx="1591864" cy="6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7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41" r:id="rId13"/>
    <p:sldLayoutId id="2147483716" r:id="rId14"/>
    <p:sldLayoutId id="21474837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1D24FE-2D4D-8C08-B236-B6598F464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086" y="1698171"/>
            <a:ext cx="12340291" cy="22098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is Mandatory…Stress is Optional    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5100" b="1" dirty="0">
                <a:latin typeface="+mn-lt"/>
              </a:rPr>
              <a:t>    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51BD310-05A9-85B0-681F-C068DF051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6" y="4054619"/>
            <a:ext cx="12191999" cy="1974564"/>
          </a:xfrm>
        </p:spPr>
        <p:txBody>
          <a:bodyPr>
            <a:normAutofit/>
          </a:bodyPr>
          <a:lstStyle/>
          <a:p>
            <a:r>
              <a:rPr lang="en-US" sz="4400" dirty="0"/>
              <a:t>          </a:t>
            </a:r>
            <a:r>
              <a:rPr lang="en-US" sz="4400" b="1" dirty="0"/>
              <a:t>What the most </a:t>
            </a:r>
            <a:r>
              <a:rPr lang="en-US" sz="4400" b="1" dirty="0">
                <a:solidFill>
                  <a:srgbClr val="C00000"/>
                </a:solidFill>
              </a:rPr>
              <a:t>influential</a:t>
            </a:r>
            <a:r>
              <a:rPr lang="en-US" sz="4400" b="1" dirty="0"/>
              <a:t> do differently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595FED-2653-FE9B-9A12-0EA608DEA3C6}"/>
              </a:ext>
            </a:extLst>
          </p:cNvPr>
          <p:cNvCxnSpPr/>
          <p:nvPr/>
        </p:nvCxnSpPr>
        <p:spPr>
          <a:xfrm flipV="1">
            <a:off x="2169358" y="3731317"/>
            <a:ext cx="7731149" cy="34376"/>
          </a:xfrm>
          <a:prstGeom prst="line">
            <a:avLst/>
          </a:prstGeom>
          <a:ln w="104775">
            <a:solidFill>
              <a:srgbClr val="8F1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0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354FB-1098-6136-F2EA-6FDC3AF85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370B5-009B-E113-C0DD-2337994F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0"/>
            <a:ext cx="10825018" cy="136076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Generational Success : </a:t>
            </a:r>
            <a:r>
              <a:rPr lang="en-US" sz="4000" dirty="0"/>
              <a:t>Acceptance = Influence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F69500-8FB3-2DE6-DA4B-6DDE9710E6EB}"/>
              </a:ext>
            </a:extLst>
          </p:cNvPr>
          <p:cNvGrpSpPr/>
          <p:nvPr/>
        </p:nvGrpSpPr>
        <p:grpSpPr>
          <a:xfrm>
            <a:off x="352047" y="1164771"/>
            <a:ext cx="11318666" cy="1179369"/>
            <a:chOff x="352047" y="1390033"/>
            <a:chExt cx="11318666" cy="9541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CDA809D-1C52-A4B7-D009-1EA95B9D606D}"/>
                </a:ext>
              </a:extLst>
            </p:cNvPr>
            <p:cNvSpPr txBox="1"/>
            <p:nvPr/>
          </p:nvSpPr>
          <p:spPr>
            <a:xfrm>
              <a:off x="352047" y="1513120"/>
              <a:ext cx="16779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38%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6A9E62-07C2-4CB3-1E03-32D0ACD5D84E}"/>
                </a:ext>
              </a:extLst>
            </p:cNvPr>
            <p:cNvSpPr txBox="1"/>
            <p:nvPr/>
          </p:nvSpPr>
          <p:spPr>
            <a:xfrm>
              <a:off x="1611086" y="1390033"/>
              <a:ext cx="100596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unemployed people in the U.S. age 22-32 years old are not looking for a full-time job/52% (Gallup, Pew Research &amp; Apa.org)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E3CB87-0209-78C4-4D54-5A1D8111C483}"/>
              </a:ext>
            </a:extLst>
          </p:cNvPr>
          <p:cNvGrpSpPr/>
          <p:nvPr/>
        </p:nvGrpSpPr>
        <p:grpSpPr>
          <a:xfrm>
            <a:off x="352046" y="2268022"/>
            <a:ext cx="11775299" cy="1044963"/>
            <a:chOff x="352047" y="2443542"/>
            <a:chExt cx="11425175" cy="8825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5E1C9D-9491-C8C4-80A7-32949C64F327}"/>
                </a:ext>
              </a:extLst>
            </p:cNvPr>
            <p:cNvSpPr txBox="1"/>
            <p:nvPr/>
          </p:nvSpPr>
          <p:spPr>
            <a:xfrm>
              <a:off x="352047" y="2556699"/>
              <a:ext cx="16779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5B7D5F-FFD1-3AE3-BE53-E16E8D708C35}"/>
                </a:ext>
              </a:extLst>
            </p:cNvPr>
            <p:cNvSpPr txBox="1"/>
            <p:nvPr/>
          </p:nvSpPr>
          <p:spPr>
            <a:xfrm>
              <a:off x="1573651" y="2443542"/>
              <a:ext cx="10203571" cy="80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this age group are having their lifestyles funded right now by their parents.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They may be hard to recruit and quick to quit!   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C21FAC-469C-FAD5-F65B-E2C6C4B5B329}"/>
              </a:ext>
            </a:extLst>
          </p:cNvPr>
          <p:cNvGrpSpPr/>
          <p:nvPr/>
        </p:nvGrpSpPr>
        <p:grpSpPr>
          <a:xfrm>
            <a:off x="352047" y="3433184"/>
            <a:ext cx="11626514" cy="769441"/>
            <a:chOff x="352047" y="3433184"/>
            <a:chExt cx="11626514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C4660-DAB4-40B6-2C1E-1AE8C1106E09}"/>
                </a:ext>
              </a:extLst>
            </p:cNvPr>
            <p:cNvSpPr txBox="1"/>
            <p:nvPr/>
          </p:nvSpPr>
          <p:spPr>
            <a:xfrm>
              <a:off x="352047" y="3433184"/>
              <a:ext cx="14189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42%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7E5E0C-2CF9-224E-DA28-1A0B08DF4C10}"/>
                </a:ext>
              </a:extLst>
            </p:cNvPr>
            <p:cNvSpPr txBox="1"/>
            <p:nvPr/>
          </p:nvSpPr>
          <p:spPr>
            <a:xfrm>
              <a:off x="1611086" y="3531861"/>
              <a:ext cx="10367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Of this age group said they do not believe in statistics at all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73E33-4245-4AC1-9F9E-6CA0C6B87982}"/>
              </a:ext>
            </a:extLst>
          </p:cNvPr>
          <p:cNvGrpSpPr/>
          <p:nvPr/>
        </p:nvGrpSpPr>
        <p:grpSpPr>
          <a:xfrm>
            <a:off x="64655" y="3500858"/>
            <a:ext cx="12062690" cy="1660406"/>
            <a:chOff x="137827" y="3042485"/>
            <a:chExt cx="11989551" cy="25603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87CD93-639D-C2D8-F18B-D3559E2F7DCF}"/>
                </a:ext>
              </a:extLst>
            </p:cNvPr>
            <p:cNvSpPr txBox="1"/>
            <p:nvPr/>
          </p:nvSpPr>
          <p:spPr>
            <a:xfrm>
              <a:off x="137827" y="4131608"/>
              <a:ext cx="5107559" cy="147124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 Z and Y being funded right now and not hot for a job  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A8A651-25D8-0D84-DE41-3FDCB0D3BB2F}"/>
                </a:ext>
              </a:extLst>
            </p:cNvPr>
            <p:cNvSpPr txBox="1"/>
            <p:nvPr/>
          </p:nvSpPr>
          <p:spPr>
            <a:xfrm>
              <a:off x="4442061" y="3042485"/>
              <a:ext cx="2097285" cy="1961662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F163DD-1E8F-F097-529F-0B629343B3B4}"/>
                </a:ext>
              </a:extLst>
            </p:cNvPr>
            <p:cNvSpPr txBox="1"/>
            <p:nvPr/>
          </p:nvSpPr>
          <p:spPr>
            <a:xfrm>
              <a:off x="6229979" y="4124618"/>
              <a:ext cx="5897399" cy="147124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need for better tactics of influence and an understanding of who they are                  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818A41-1D35-4DEA-9344-5D6C846F57E1}"/>
              </a:ext>
            </a:extLst>
          </p:cNvPr>
          <p:cNvSpPr txBox="1"/>
          <p:nvPr/>
        </p:nvSpPr>
        <p:spPr>
          <a:xfrm>
            <a:off x="-1" y="5156731"/>
            <a:ext cx="12192001" cy="1738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Making Work Worth 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5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quit people, not just the job. To attract a modern workforce, focus on the things you can do something about. What flies…</a:t>
            </a:r>
          </a:p>
        </p:txBody>
      </p:sp>
    </p:spTree>
    <p:extLst>
      <p:ext uri="{BB962C8B-B14F-4D97-AF65-F5344CB8AC3E}">
        <p14:creationId xmlns:p14="http://schemas.microsoft.com/office/powerpoint/2010/main" val="14556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7B6167-542B-96D1-7C05-023619524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907463" cy="701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500" b="1" dirty="0">
                <a:solidFill>
                  <a:schemeClr val="bg1"/>
                </a:solidFill>
                <a:latin typeface="+mn-lt"/>
              </a:rPr>
              <a:t>Generational Success:</a:t>
            </a:r>
            <a:r>
              <a:rPr lang="en-US" sz="3500" dirty="0">
                <a:solidFill>
                  <a:schemeClr val="bg1"/>
                </a:solidFill>
                <a:latin typeface="+mn-lt"/>
              </a:rPr>
              <a:t> Acceptance = Influence  </a:t>
            </a:r>
            <a:endParaRPr lang="en-US" sz="35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04DD3-E6FE-B6E4-4A56-828A4BDCC647}"/>
              </a:ext>
            </a:extLst>
          </p:cNvPr>
          <p:cNvSpPr/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7FF41-3BED-6590-7D93-42A1A2493CAE}"/>
              </a:ext>
            </a:extLst>
          </p:cNvPr>
          <p:cNvSpPr txBox="1"/>
          <p:nvPr/>
        </p:nvSpPr>
        <p:spPr>
          <a:xfrm>
            <a:off x="205944" y="1034788"/>
            <a:ext cx="12121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en-US" sz="2800" b="1" dirty="0">
                <a:solidFill>
                  <a:prstClr val="black"/>
                </a:solidFill>
              </a:rPr>
              <a:t>How people quit has changed  </a:t>
            </a:r>
            <a:r>
              <a:rPr lang="en-US" altLang="en-US" sz="2800" dirty="0">
                <a:solidFill>
                  <a:prstClr val="black"/>
                </a:solidFill>
              </a:rPr>
              <a:t>(</a:t>
            </a:r>
            <a:r>
              <a:rPr lang="en-US" altLang="en-US" sz="2800" dirty="0">
                <a:solidFill>
                  <a:prstClr val="black"/>
                </a:solidFill>
                <a:latin typeface="+mj-lt"/>
              </a:rPr>
              <a:t>Bob vs Brandon/Mary vs Maddy)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B16CC-428D-D8BB-B20C-8C51BB73FC10}"/>
              </a:ext>
            </a:extLst>
          </p:cNvPr>
          <p:cNvSpPr txBox="1"/>
          <p:nvPr/>
        </p:nvSpPr>
        <p:spPr>
          <a:xfrm>
            <a:off x="-1" y="5636993"/>
            <a:ext cx="1226127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sz="3750" dirty="0">
                <a:solidFill>
                  <a:schemeClr val="bg1"/>
                </a:solidFill>
              </a:rPr>
              <a:t>We must deal with people for who they are…</a:t>
            </a:r>
            <a:br>
              <a:rPr lang="en-US" sz="3750" dirty="0">
                <a:solidFill>
                  <a:schemeClr val="bg1"/>
                </a:solidFill>
              </a:rPr>
            </a:br>
            <a:r>
              <a:rPr lang="en-US" sz="3750" dirty="0">
                <a:solidFill>
                  <a:schemeClr val="bg1"/>
                </a:solidFill>
              </a:rPr>
              <a:t>not who we wish they were!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4ECBC-06C3-7585-8A6D-F5CBB1E768C1}"/>
              </a:ext>
            </a:extLst>
          </p:cNvPr>
          <p:cNvSpPr txBox="1"/>
          <p:nvPr/>
        </p:nvSpPr>
        <p:spPr>
          <a:xfrm>
            <a:off x="456066" y="1540717"/>
            <a:ext cx="11122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en-US" sz="2800" b="1" dirty="0">
                <a:solidFill>
                  <a:prstClr val="black"/>
                </a:solidFill>
              </a:rPr>
              <a:t>Bulldozer parenting </a:t>
            </a:r>
            <a:r>
              <a:rPr lang="en-US" altLang="en-US" sz="2800" dirty="0">
                <a:solidFill>
                  <a:prstClr val="black"/>
                </a:solidFill>
              </a:rPr>
              <a:t>created a lack of resilience, and increased sensitivity</a:t>
            </a:r>
            <a:endParaRPr lang="en-US" alt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29A8C77-C3EA-0271-FFA6-943FC146324E}"/>
              </a:ext>
            </a:extLst>
          </p:cNvPr>
          <p:cNvSpPr txBox="1">
            <a:spLocks/>
          </p:cNvSpPr>
          <p:nvPr/>
        </p:nvSpPr>
        <p:spPr>
          <a:xfrm>
            <a:off x="499908" y="4590943"/>
            <a:ext cx="4525350" cy="3329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altLang="en-US" sz="3000" b="1" dirty="0">
                <a:latin typeface="+mj-lt"/>
              </a:rPr>
              <a:t>Not all young people are the same: Dylan GPS /4 kids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ADADF5B0-C984-DC45-19CE-A53BA052FA82}"/>
              </a:ext>
            </a:extLst>
          </p:cNvPr>
          <p:cNvSpPr txBox="1">
            <a:spLocks/>
          </p:cNvSpPr>
          <p:nvPr/>
        </p:nvSpPr>
        <p:spPr>
          <a:xfrm>
            <a:off x="6324600" y="4579768"/>
            <a:ext cx="6002946" cy="8828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en-US" sz="3000" dirty="0"/>
              <a:t>Worst </a:t>
            </a:r>
            <a:r>
              <a:rPr lang="en-US" sz="3000" b="1" dirty="0"/>
              <a:t>leadership/influence</a:t>
            </a:r>
            <a:r>
              <a:rPr lang="en-US" sz="3000" dirty="0"/>
              <a:t> strategy: Wishing people were like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E3B1D0-EC20-D285-AA6F-051383A4ADA4}"/>
              </a:ext>
            </a:extLst>
          </p:cNvPr>
          <p:cNvGrpSpPr/>
          <p:nvPr/>
        </p:nvGrpSpPr>
        <p:grpSpPr>
          <a:xfrm>
            <a:off x="205944" y="2293379"/>
            <a:ext cx="11780111" cy="2051227"/>
            <a:chOff x="277928" y="2375452"/>
            <a:chExt cx="11780111" cy="2051227"/>
          </a:xfrm>
        </p:grpSpPr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45C54F40-F498-DF0F-C085-56FDEBB36CC7}"/>
                </a:ext>
              </a:extLst>
            </p:cNvPr>
            <p:cNvSpPr txBox="1">
              <a:spLocks/>
            </p:cNvSpPr>
            <p:nvPr/>
          </p:nvSpPr>
          <p:spPr>
            <a:xfrm>
              <a:off x="6583898" y="3466906"/>
              <a:ext cx="5474139" cy="88282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200"/>
                </a:spcAft>
                <a:buNone/>
                <a:defRPr/>
              </a:pPr>
              <a:r>
                <a:rPr lang="en-US" altLang="en-US" sz="3200" dirty="0">
                  <a:solidFill>
                    <a:prstClr val="black"/>
                  </a:solidFill>
                </a:rPr>
                <a:t>Why, end-result, urgency level,</a:t>
              </a:r>
              <a:br>
                <a:rPr lang="en-US" altLang="en-US" sz="3200" dirty="0">
                  <a:solidFill>
                    <a:prstClr val="black"/>
                  </a:solidFill>
                </a:rPr>
              </a:br>
              <a:r>
                <a:rPr lang="en-US" altLang="en-US" sz="3200" dirty="0">
                  <a:solidFill>
                    <a:prstClr val="black"/>
                  </a:solidFill>
                </a:rPr>
                <a:t>I have faith in you</a:t>
              </a:r>
              <a:endParaRPr lang="en-US" altLang="en-US" sz="3200" b="1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59512E-9BF3-A3AE-5DCB-F4098A784FC9}"/>
                </a:ext>
              </a:extLst>
            </p:cNvPr>
            <p:cNvSpPr txBox="1"/>
            <p:nvPr/>
          </p:nvSpPr>
          <p:spPr>
            <a:xfrm>
              <a:off x="277928" y="2431321"/>
              <a:ext cx="5632421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1200"/>
                </a:spcAft>
                <a:defRPr/>
              </a:pPr>
              <a:r>
                <a:rPr lang="en-US" altLang="en-US" sz="8800" b="1" dirty="0">
                  <a:solidFill>
                    <a:prstClr val="black"/>
                  </a:solidFill>
                </a:rPr>
                <a:t>Solutions</a:t>
              </a:r>
              <a:endParaRPr lang="en-US" altLang="en-US" sz="88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5C617-BF9D-A898-4E9D-0F42590148B5}"/>
                </a:ext>
              </a:extLst>
            </p:cNvPr>
            <p:cNvSpPr txBox="1"/>
            <p:nvPr/>
          </p:nvSpPr>
          <p:spPr>
            <a:xfrm>
              <a:off x="6583901" y="2599824"/>
              <a:ext cx="547413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en-US" altLang="en-US" sz="5400" b="1" dirty="0">
                  <a:solidFill>
                    <a:srgbClr val="AA2F23"/>
                  </a:solidFill>
                </a:rPr>
                <a:t>Influence</a:t>
              </a:r>
              <a:r>
                <a:rPr lang="en-US" altLang="en-US" sz="4400" b="1" dirty="0">
                  <a:solidFill>
                    <a:srgbClr val="AA2F23"/>
                  </a:solidFill>
                </a:rPr>
                <a:t> 18-30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B3535F-9883-AC5C-92AE-54404E2A702E}"/>
                </a:ext>
              </a:extLst>
            </p:cNvPr>
            <p:cNvCxnSpPr>
              <a:cxnSpLocks/>
            </p:cNvCxnSpPr>
            <p:nvPr/>
          </p:nvCxnSpPr>
          <p:spPr>
            <a:xfrm>
              <a:off x="604332" y="4426679"/>
              <a:ext cx="10895242" cy="0"/>
            </a:xfrm>
            <a:prstGeom prst="line">
              <a:avLst/>
            </a:prstGeom>
            <a:ln w="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D6C350-611B-9D13-261A-7E4D21EA330D}"/>
                </a:ext>
              </a:extLst>
            </p:cNvPr>
            <p:cNvCxnSpPr>
              <a:cxnSpLocks/>
            </p:cNvCxnSpPr>
            <p:nvPr/>
          </p:nvCxnSpPr>
          <p:spPr>
            <a:xfrm>
              <a:off x="604332" y="2375452"/>
              <a:ext cx="10895242" cy="0"/>
            </a:xfrm>
            <a:prstGeom prst="line">
              <a:avLst/>
            </a:prstGeom>
            <a:ln w="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11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6DF0FC-E1A2-5ADB-FDF8-30D3A4B7E8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10158413" cy="5683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Respect and Culture: </a:t>
            </a:r>
            <a:r>
              <a:rPr lang="en-US" sz="3600" dirty="0"/>
              <a:t>Things have changed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BF0CD8-1232-FC1B-FA52-52F45B97EA1E}"/>
              </a:ext>
            </a:extLst>
          </p:cNvPr>
          <p:cNvGrpSpPr/>
          <p:nvPr/>
        </p:nvGrpSpPr>
        <p:grpSpPr>
          <a:xfrm>
            <a:off x="319988" y="1461048"/>
            <a:ext cx="2773017" cy="3255331"/>
            <a:chOff x="319988" y="1461048"/>
            <a:chExt cx="2773017" cy="2902227"/>
          </a:xfrm>
        </p:grpSpPr>
        <p:sp>
          <p:nvSpPr>
            <p:cNvPr id="9" name="Snip Single Corner Rectangle 8">
              <a:extLst>
                <a:ext uri="{FF2B5EF4-FFF2-40B4-BE49-F238E27FC236}">
                  <a16:creationId xmlns:a16="http://schemas.microsoft.com/office/drawing/2014/main" id="{958D247F-CFEF-15A1-B94D-0AD1C8F9BE4B}"/>
                </a:ext>
              </a:extLst>
            </p:cNvPr>
            <p:cNvSpPr/>
            <p:nvPr/>
          </p:nvSpPr>
          <p:spPr>
            <a:xfrm>
              <a:off x="319988" y="1461048"/>
              <a:ext cx="2773017" cy="2902227"/>
            </a:xfrm>
            <a:prstGeom prst="snip1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F8CB0D-097F-10E0-9818-51187E21A8A5}"/>
                </a:ext>
              </a:extLst>
            </p:cNvPr>
            <p:cNvSpPr txBox="1"/>
            <p:nvPr/>
          </p:nvSpPr>
          <p:spPr>
            <a:xfrm>
              <a:off x="378644" y="2107484"/>
              <a:ext cx="2655703" cy="1838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3200" b="1" dirty="0">
                  <a:solidFill>
                    <a:schemeClr val="bg1"/>
                  </a:solidFill>
                  <a:latin typeface="+mj-lt"/>
                </a:rPr>
                <a:t>You don’t have to like me you just have to respect me!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C933127-5C56-FC35-F1AA-C1CB553C3226}"/>
              </a:ext>
            </a:extLst>
          </p:cNvPr>
          <p:cNvGrpSpPr/>
          <p:nvPr/>
        </p:nvGrpSpPr>
        <p:grpSpPr>
          <a:xfrm>
            <a:off x="3260035" y="1461048"/>
            <a:ext cx="2773017" cy="3279631"/>
            <a:chOff x="3260035" y="1461048"/>
            <a:chExt cx="2773017" cy="2923891"/>
          </a:xfrm>
        </p:grpSpPr>
        <p:sp>
          <p:nvSpPr>
            <p:cNvPr id="10" name="Snip Single Corner Rectangle 9">
              <a:extLst>
                <a:ext uri="{FF2B5EF4-FFF2-40B4-BE49-F238E27FC236}">
                  <a16:creationId xmlns:a16="http://schemas.microsoft.com/office/drawing/2014/main" id="{B5FF18E6-61E4-7483-F5C3-ED6AE16E51D5}"/>
                </a:ext>
              </a:extLst>
            </p:cNvPr>
            <p:cNvSpPr/>
            <p:nvPr/>
          </p:nvSpPr>
          <p:spPr>
            <a:xfrm>
              <a:off x="3260035" y="1461048"/>
              <a:ext cx="2773017" cy="2902227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E62D1F-F705-7747-30D7-47CC6AE26A92}"/>
                </a:ext>
              </a:extLst>
            </p:cNvPr>
            <p:cNvSpPr txBox="1"/>
            <p:nvPr/>
          </p:nvSpPr>
          <p:spPr>
            <a:xfrm>
              <a:off x="3318691" y="2107484"/>
              <a:ext cx="2655703" cy="227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3200" b="1" dirty="0">
                  <a:solidFill>
                    <a:schemeClr val="bg1"/>
                  </a:solidFill>
                  <a:latin typeface="+mj-lt"/>
                </a:rPr>
                <a:t>No…these days no-one respects people they don’t like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6EF02E-24E2-B28C-EF64-5C41A4686DEE}"/>
              </a:ext>
            </a:extLst>
          </p:cNvPr>
          <p:cNvGrpSpPr/>
          <p:nvPr/>
        </p:nvGrpSpPr>
        <p:grpSpPr>
          <a:xfrm>
            <a:off x="6200082" y="1461048"/>
            <a:ext cx="2773017" cy="3255331"/>
            <a:chOff x="6200082" y="1461048"/>
            <a:chExt cx="2773017" cy="3255331"/>
          </a:xfrm>
        </p:grpSpPr>
        <p:sp>
          <p:nvSpPr>
            <p:cNvPr id="12" name="Snip Single Corner Rectangle 11">
              <a:extLst>
                <a:ext uri="{FF2B5EF4-FFF2-40B4-BE49-F238E27FC236}">
                  <a16:creationId xmlns:a16="http://schemas.microsoft.com/office/drawing/2014/main" id="{8D1F54F6-374A-7125-4A26-B04B06ABB605}"/>
                </a:ext>
              </a:extLst>
            </p:cNvPr>
            <p:cNvSpPr/>
            <p:nvPr/>
          </p:nvSpPr>
          <p:spPr>
            <a:xfrm>
              <a:off x="6200082" y="1461048"/>
              <a:ext cx="2773017" cy="3255331"/>
            </a:xfrm>
            <a:prstGeom prst="snip1Rect">
              <a:avLst/>
            </a:prstGeom>
            <a:solidFill>
              <a:srgbClr val="AA2F23"/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3917A0-54F5-75F1-0AC7-154B8D72A998}"/>
                </a:ext>
              </a:extLst>
            </p:cNvPr>
            <p:cNvSpPr txBox="1"/>
            <p:nvPr/>
          </p:nvSpPr>
          <p:spPr>
            <a:xfrm>
              <a:off x="6242836" y="1910943"/>
              <a:ext cx="2714361" cy="2215991"/>
            </a:xfrm>
            <a:prstGeom prst="rect">
              <a:avLst/>
            </a:prstGeom>
            <a:solidFill>
              <a:srgbClr val="AA2F23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3200" b="1" dirty="0">
                  <a:solidFill>
                    <a:schemeClr val="bg1"/>
                  </a:solidFill>
                  <a:latin typeface="+mj-lt"/>
                </a:rPr>
                <a:t>It’s the end of jerk-ism! </a:t>
              </a:r>
            </a:p>
            <a:p>
              <a:pPr algn="ctr">
                <a:spcAft>
                  <a:spcPts val="1200"/>
                </a:spcAft>
                <a:defRPr/>
              </a:pPr>
              <a:r>
                <a:rPr lang="en-US" altLang="en-US" sz="3200" b="1" dirty="0">
                  <a:solidFill>
                    <a:schemeClr val="bg1"/>
                  </a:solidFill>
                  <a:latin typeface="+mj-lt"/>
                </a:rPr>
                <a:t>Being a jerk, no longer works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F769D3-BD7D-1941-624C-A811F685A946}"/>
              </a:ext>
            </a:extLst>
          </p:cNvPr>
          <p:cNvGrpSpPr/>
          <p:nvPr/>
        </p:nvGrpSpPr>
        <p:grpSpPr>
          <a:xfrm>
            <a:off x="9140129" y="1461048"/>
            <a:ext cx="2773017" cy="3278836"/>
            <a:chOff x="9140129" y="1461048"/>
            <a:chExt cx="2773017" cy="2902227"/>
          </a:xfrm>
        </p:grpSpPr>
        <p:sp>
          <p:nvSpPr>
            <p:cNvPr id="14" name="Snip Single Corner Rectangle 13">
              <a:extLst>
                <a:ext uri="{FF2B5EF4-FFF2-40B4-BE49-F238E27FC236}">
                  <a16:creationId xmlns:a16="http://schemas.microsoft.com/office/drawing/2014/main" id="{3E8346DE-0EAE-C8B3-9C8E-A52B58658FFD}"/>
                </a:ext>
              </a:extLst>
            </p:cNvPr>
            <p:cNvSpPr/>
            <p:nvPr/>
          </p:nvSpPr>
          <p:spPr>
            <a:xfrm>
              <a:off x="9140129" y="1461048"/>
              <a:ext cx="2773017" cy="2902227"/>
            </a:xfrm>
            <a:prstGeom prst="snip1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5C5B6E-C48B-A0CE-E15C-EC457D8AACA2}"/>
                </a:ext>
              </a:extLst>
            </p:cNvPr>
            <p:cNvSpPr txBox="1"/>
            <p:nvPr/>
          </p:nvSpPr>
          <p:spPr>
            <a:xfrm>
              <a:off x="9198785" y="1756030"/>
              <a:ext cx="2655703" cy="23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2800" b="1" dirty="0">
                  <a:solidFill>
                    <a:schemeClr val="bg1"/>
                  </a:solidFill>
                  <a:latin typeface="+mj-lt"/>
                </a:rPr>
                <a:t>So, it takes a basic level of like-ability to have any positive influence these days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27F5669-9F01-E3DB-FB72-4EE9E7EAC06A}"/>
              </a:ext>
            </a:extLst>
          </p:cNvPr>
          <p:cNvSpPr txBox="1"/>
          <p:nvPr/>
        </p:nvSpPr>
        <p:spPr>
          <a:xfrm>
            <a:off x="117336" y="4739885"/>
            <a:ext cx="11737152" cy="194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People can’t give what they were never exposed to. Treat people the way you want them to treat others!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AA2F23"/>
                </a:solidFill>
              </a:rPr>
              <a:t>It’s how you create a culture of change that sticks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738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4F5B8-E4CA-8F1A-EA02-BD4CC121EBAE}"/>
              </a:ext>
            </a:extLst>
          </p:cNvPr>
          <p:cNvSpPr/>
          <p:nvPr/>
        </p:nvSpPr>
        <p:spPr>
          <a:xfrm>
            <a:off x="0" y="5425440"/>
            <a:ext cx="12192000" cy="1432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DFF6F4-9AC4-8A92-FBC4-63BC37D5BA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28688"/>
            <a:ext cx="12422188" cy="42449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spc="-50" dirty="0"/>
              <a:t>We are our age: 20’s to 30’s, 40 to 50’s, 60’s over 75 (age affects reactions)          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spc="-50" dirty="0"/>
              <a:t>Under 35 Kindergarten/partner vs compete/I’m old enough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spc="-50" dirty="0"/>
              <a:t>The greatest impact on any generation is the one before it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spc="-50" dirty="0"/>
              <a:t>Frontal cortex (decision making/impulse control) </a:t>
            </a:r>
            <a:r>
              <a:rPr lang="en-US" spc="-50" dirty="0"/>
              <a:t>not fully developed until age 26 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spc="-50" dirty="0"/>
              <a:t>A sense of belonging &amp; participation can override impulse: </a:t>
            </a:r>
            <a:r>
              <a:rPr lang="en-US" spc="-50" dirty="0"/>
              <a:t>Inclusion = Success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spc="-50" dirty="0">
                <a:solidFill>
                  <a:srgbClr val="C00000"/>
                </a:solidFill>
              </a:rPr>
              <a:t>Change is a non-negotiable, </a:t>
            </a:r>
            <a:r>
              <a:rPr lang="en-US" sz="3000" spc="-50" dirty="0"/>
              <a:t>so we have to drive that message strongly 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spc="-50" dirty="0"/>
              <a:t>Being too harsh can backfire I told my GF she needed to embrace her mistakes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B6167-542B-96D1-7C05-023619524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0945813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sz="3400" b="1" dirty="0">
                <a:solidFill>
                  <a:schemeClr val="bg1"/>
                </a:solidFill>
                <a:latin typeface="+mn-lt"/>
              </a:rPr>
              <a:t>The Reality of Success: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Getting Real About People                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FDDC4C2-1B2E-2CFF-E3A0-9CF0E4A157F9}"/>
              </a:ext>
            </a:extLst>
          </p:cNvPr>
          <p:cNvSpPr txBox="1">
            <a:spLocks/>
          </p:cNvSpPr>
          <p:nvPr/>
        </p:nvSpPr>
        <p:spPr>
          <a:xfrm>
            <a:off x="431551" y="5677592"/>
            <a:ext cx="11328898" cy="1180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 we forget the basics and then wonder why the specifics don't work!</a:t>
            </a:r>
          </a:p>
        </p:txBody>
      </p:sp>
    </p:spTree>
    <p:extLst>
      <p:ext uri="{BB962C8B-B14F-4D97-AF65-F5344CB8AC3E}">
        <p14:creationId xmlns:p14="http://schemas.microsoft.com/office/powerpoint/2010/main" val="12462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7B3FA-7D40-91EF-1C90-1A903AA68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AA6B2B-E8A6-090F-0F98-3FAC68B86D0E}"/>
              </a:ext>
            </a:extLst>
          </p:cNvPr>
          <p:cNvSpPr/>
          <p:nvPr/>
        </p:nvSpPr>
        <p:spPr>
          <a:xfrm>
            <a:off x="2202481" y="3585418"/>
            <a:ext cx="8900160" cy="26094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8CE91-33F5-2B09-331B-D4140BD4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05" y="1570783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1100"/>
              </a:spcAft>
              <a:buNone/>
              <a:defRPr/>
            </a:pPr>
            <a:r>
              <a:rPr lang="en-US" altLang="en-US" sz="4800" b="1" dirty="0"/>
              <a:t>6 PEOPLE LAST YEAR HOSPITALIZED </a:t>
            </a:r>
            <a:br>
              <a:rPr lang="en-US" altLang="en-US" sz="2400" dirty="0"/>
            </a:br>
            <a:r>
              <a:rPr lang="en-US" altLang="en-US" dirty="0"/>
              <a:t>for biting McDonalds Hot-Apple pies (simple wins)</a:t>
            </a:r>
            <a:endParaRPr lang="en-US" alt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204092-909A-5E15-ADB7-F86B5906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618" y="-41375"/>
            <a:ext cx="8074605" cy="749395"/>
          </a:xfrm>
        </p:spPr>
        <p:txBody>
          <a:bodyPr/>
          <a:lstStyle/>
          <a:p>
            <a:pPr algn="ctr"/>
            <a:r>
              <a:rPr lang="en-US" sz="6000" b="1" dirty="0">
                <a:latin typeface="+mn-lt"/>
              </a:rPr>
              <a:t>Simple = </a:t>
            </a:r>
            <a:r>
              <a:rPr lang="en-US" sz="6000" dirty="0"/>
              <a:t>Buy-in</a:t>
            </a:r>
            <a:r>
              <a:rPr lang="en-US" sz="6000" b="1" dirty="0">
                <a:latin typeface="+mn-lt"/>
              </a:rPr>
              <a:t>  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57755F-2974-B207-816A-A87A1D76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B11BAE9-D163-79C7-5EE7-53F8A9C1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A27116-E398-1946-0DE2-2A1258F7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5FDA490-3BD7-1695-5BCD-1952F11B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B37D695-B58E-09A1-C50F-F99CD656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387EF963-BD7D-D5C9-88EA-B34C1FE4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AA631-FDE2-8378-F1AC-CA6E0D7AF6E7}"/>
              </a:ext>
            </a:extLst>
          </p:cNvPr>
          <p:cNvCxnSpPr>
            <a:cxnSpLocks/>
          </p:cNvCxnSpPr>
          <p:nvPr/>
        </p:nvCxnSpPr>
        <p:spPr>
          <a:xfrm>
            <a:off x="2184400" y="2722653"/>
            <a:ext cx="8879840" cy="0"/>
          </a:xfrm>
          <a:prstGeom prst="line">
            <a:avLst/>
          </a:prstGeom>
          <a:ln w="539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6BBA73-2A33-5236-9918-0F50C5EEEB9C}"/>
              </a:ext>
            </a:extLst>
          </p:cNvPr>
          <p:cNvSpPr txBox="1"/>
          <p:nvPr/>
        </p:nvSpPr>
        <p:spPr>
          <a:xfrm>
            <a:off x="2184401" y="3733168"/>
            <a:ext cx="8995594" cy="2757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  <a:defRPr/>
            </a:pPr>
            <a:r>
              <a:rPr lang="en-US" sz="3300" b="1" dirty="0">
                <a:solidFill>
                  <a:srgbClr val="AA2F23"/>
                </a:solidFill>
              </a:rPr>
              <a:t>If you can’t simplify something, </a:t>
            </a:r>
            <a:r>
              <a:rPr lang="en-US" sz="3300" dirty="0"/>
              <a:t>people</a:t>
            </a:r>
            <a:r>
              <a:rPr lang="en-US" sz="3300" b="1" dirty="0"/>
              <a:t> </a:t>
            </a:r>
            <a:r>
              <a:rPr lang="en-US" sz="3300" dirty="0"/>
              <a:t>think you don’t understand it well-enough yourself…</a:t>
            </a:r>
            <a:r>
              <a:rPr lang="en-US" sz="3300" b="1" dirty="0">
                <a:solidFill>
                  <a:srgbClr val="AA2F23"/>
                </a:solidFill>
              </a:rPr>
              <a:t>simple is the new smart</a:t>
            </a:r>
            <a:r>
              <a:rPr lang="en-US" sz="3300" dirty="0"/>
              <a:t>: No-one buys into an idea they don’t understand! “You can’t scale complicated”</a:t>
            </a:r>
          </a:p>
          <a:p>
            <a:pPr lvl="0">
              <a:spcAft>
                <a:spcPts val="1100"/>
              </a:spcAft>
              <a:defRPr/>
            </a:pPr>
            <a:r>
              <a:rPr lang="en-US" sz="32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290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A9392-DD95-DB8A-548C-E2BAF87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7685"/>
            <a:ext cx="12192000" cy="5646387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ea typeface="Aptos" panose="020B0004020202020204" pitchFamily="34" charset="0"/>
                <a:cs typeface="Aptos" panose="020B0004020202020204" pitchFamily="34" charset="0"/>
              </a:rPr>
              <a:t>Give people the steering wheel and the GPS… people won't own results if they think someone else is driving. Ownership = Change</a:t>
            </a:r>
          </a:p>
          <a:p>
            <a:r>
              <a:rPr lang="en-US" sz="3200" b="1" dirty="0">
                <a:ea typeface="Aptos" panose="020B0004020202020204" pitchFamily="34" charset="0"/>
                <a:cs typeface="Aptos" panose="020B0004020202020204" pitchFamily="34" charset="0"/>
              </a:rPr>
              <a:t>Celebrate the small wins</a:t>
            </a:r>
            <a:r>
              <a:rPr lang="en-US" sz="3200" dirty="0">
                <a:ea typeface="Aptos" panose="020B0004020202020204" pitchFamily="34" charset="0"/>
                <a:cs typeface="Aptos" panose="020B0004020202020204" pitchFamily="34" charset="0"/>
              </a:rPr>
              <a:t>. The State Superintendent of Education in Mississippi said his goal is to be 49</a:t>
            </a:r>
            <a:r>
              <a:rPr lang="en-US" sz="3200" baseline="30000" dirty="0"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endParaRPr lang="en-US" sz="32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3200" dirty="0">
                <a:ea typeface="Aptos" panose="020B0004020202020204" pitchFamily="34" charset="0"/>
                <a:cs typeface="Aptos" panose="020B0004020202020204" pitchFamily="34" charset="0"/>
              </a:rPr>
              <a:t>Celebrate progress not just perfection. Recognition builds pride.        We can’t wait for the planet's to perfectly align before we take action         </a:t>
            </a:r>
          </a:p>
          <a:p>
            <a:r>
              <a:rPr lang="en-US" sz="3200" b="1" dirty="0">
                <a:solidFill>
                  <a:srgbClr val="C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Perfection is the foundation of procrastination. </a:t>
            </a:r>
            <a:r>
              <a:rPr lang="en-US" sz="3200" dirty="0">
                <a:solidFill>
                  <a:srgbClr val="C00000"/>
                </a:solidFill>
                <a:ea typeface="Aptos" panose="020B0004020202020204" pitchFamily="34" charset="0"/>
                <a:cs typeface="Aptos" panose="020B0004020202020204" pitchFamily="34" charset="0"/>
              </a:rPr>
              <a:t>    </a:t>
            </a:r>
          </a:p>
          <a:p>
            <a:pPr lvl="0">
              <a:lnSpc>
                <a:spcPct val="100000"/>
              </a:lnSpc>
            </a:pPr>
            <a:r>
              <a:rPr lang="en-US" sz="3200" dirty="0">
                <a:ea typeface="Aptos" panose="020B0004020202020204" pitchFamily="34" charset="0"/>
                <a:cs typeface="Aptos" panose="020B0004020202020204" pitchFamily="34" charset="0"/>
              </a:rPr>
              <a:t>Change isn’t punishment… it’s proof we’re doing something right. We’re scaling up and will gain our own wisdom through experience.      </a:t>
            </a: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sz="3600" b="1" dirty="0">
                <a:solidFill>
                  <a:prstClr val="black"/>
                </a:solidFill>
                <a:ea typeface="Aptos" panose="020B0004020202020204" pitchFamily="34" charset="0"/>
                <a:cs typeface="Aptos" panose="020B0004020202020204" pitchFamily="34" charset="0"/>
              </a:rPr>
              <a:t>True wisdom is reached when you've made every mistake you could possibly make and there's nothing left to do but succeed! </a:t>
            </a:r>
          </a:p>
          <a:p>
            <a:pPr marL="0" indent="0">
              <a:buNone/>
            </a:pPr>
            <a:endParaRPr lang="en-US" sz="36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D4C5E-783D-DA35-B10F-D780B149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0"/>
            <a:ext cx="11346213" cy="835197"/>
          </a:xfrm>
        </p:spPr>
        <p:txBody>
          <a:bodyPr/>
          <a:lstStyle/>
          <a:p>
            <a:r>
              <a:rPr lang="en-US" sz="3600" b="1" dirty="0">
                <a:latin typeface="+mn-lt"/>
              </a:rPr>
              <a:t>Ownership, Celebration </a:t>
            </a:r>
            <a:r>
              <a:rPr lang="en-US" sz="3600" dirty="0"/>
              <a:t>and Wisdom Create Change    </a:t>
            </a:r>
          </a:p>
        </p:txBody>
      </p:sp>
    </p:spTree>
    <p:extLst>
      <p:ext uri="{BB962C8B-B14F-4D97-AF65-F5344CB8AC3E}">
        <p14:creationId xmlns:p14="http://schemas.microsoft.com/office/powerpoint/2010/main" val="22816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04A41A-3604-049C-5F17-AE6E91FA8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79629" cy="835961"/>
          </a:xfrm>
        </p:spPr>
        <p:txBody>
          <a:bodyPr/>
          <a:lstStyle/>
          <a:p>
            <a:r>
              <a:rPr lang="en-US" b="1" dirty="0">
                <a:latin typeface="+mn-lt"/>
              </a:rPr>
              <a:t>Communicating </a:t>
            </a:r>
            <a:r>
              <a:rPr lang="en-US" sz="4000" dirty="0"/>
              <a:t>Through Conflict: Transparency</a:t>
            </a:r>
            <a:r>
              <a:rPr lang="en-US" dirty="0"/>
              <a:t>  s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C2141D-F6C9-4641-E330-34691892EFB2}"/>
              </a:ext>
            </a:extLst>
          </p:cNvPr>
          <p:cNvSpPr txBox="1">
            <a:spLocks/>
          </p:cNvSpPr>
          <p:nvPr/>
        </p:nvSpPr>
        <p:spPr>
          <a:xfrm>
            <a:off x="97810" y="2299311"/>
            <a:ext cx="12562276" cy="1033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Savoring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agreements is better than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staring contest.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Transparency can’t eliminate disagreement; it just makes it productive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A4EA1-91F9-F358-8F8F-3CAA3B26221E}"/>
              </a:ext>
            </a:extLst>
          </p:cNvPr>
          <p:cNvSpPr txBox="1"/>
          <p:nvPr/>
        </p:nvSpPr>
        <p:spPr>
          <a:xfrm>
            <a:off x="127381" y="5344887"/>
            <a:ext cx="12132860" cy="13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A2F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can all agree that people who think they know everything really upset those of us who do!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79A70-2EC4-48F7-D47D-06E4A56E9BDC}"/>
              </a:ext>
            </a:extLst>
          </p:cNvPr>
          <p:cNvSpPr txBox="1"/>
          <p:nvPr/>
        </p:nvSpPr>
        <p:spPr>
          <a:xfrm>
            <a:off x="-72218" y="3741629"/>
            <a:ext cx="122642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Disagreement sparks dialogue, and dialogue builds trust (if we let it)  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7CF2E-F6EA-0804-D0CD-79FB96A30870}"/>
              </a:ext>
            </a:extLst>
          </p:cNvPr>
          <p:cNvSpPr txBox="1"/>
          <p:nvPr/>
        </p:nvSpPr>
        <p:spPr>
          <a:xfrm>
            <a:off x="-82974" y="3332840"/>
            <a:ext cx="116603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Disagreement is the foundation of true agreement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4B4B50-A654-1867-87C7-A73271E8284D}"/>
              </a:ext>
            </a:extLst>
          </p:cNvPr>
          <p:cNvSpPr txBox="1"/>
          <p:nvPr/>
        </p:nvSpPr>
        <p:spPr>
          <a:xfrm>
            <a:off x="-87004" y="4333901"/>
            <a:ext cx="123472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Recently learning how the Ancient Romans made self sealing concrete should teach us that not sharing ideas can really delay progress                     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3A2B4E-CEED-370A-D9D5-F0D1BD942D3C}"/>
              </a:ext>
            </a:extLst>
          </p:cNvPr>
          <p:cNvSpPr txBox="1">
            <a:spLocks/>
          </p:cNvSpPr>
          <p:nvPr/>
        </p:nvSpPr>
        <p:spPr>
          <a:xfrm>
            <a:off x="127380" y="1244750"/>
            <a:ext cx="12132860" cy="602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 like you mean it: Not just “waiting for your turn to talk”      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BFA098-FD34-35ED-B015-DBE2890426D9}"/>
              </a:ext>
            </a:extLst>
          </p:cNvPr>
          <p:cNvSpPr txBox="1">
            <a:spLocks/>
          </p:cNvSpPr>
          <p:nvPr/>
        </p:nvSpPr>
        <p:spPr>
          <a:xfrm>
            <a:off x="127380" y="1787857"/>
            <a:ext cx="12132860" cy="589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showed up with the answer and you're just waiting for the pause!    </a:t>
            </a:r>
          </a:p>
        </p:txBody>
      </p:sp>
    </p:spTree>
    <p:extLst>
      <p:ext uri="{BB962C8B-B14F-4D97-AF65-F5344CB8AC3E}">
        <p14:creationId xmlns:p14="http://schemas.microsoft.com/office/powerpoint/2010/main" val="1658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6" grpId="0"/>
      <p:bldP spid="5" grpId="0"/>
      <p:bldP spid="6" grpId="0" build="allAtOnce"/>
      <p:bldP spid="7" grpId="0" build="allAtOnce"/>
      <p:bldP spid="8" grpId="0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CA7B3FA-7D40-91EF-1C90-1A903AA68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AA6B2B-E8A6-090F-0F98-3FAC68B86D0E}"/>
              </a:ext>
            </a:extLst>
          </p:cNvPr>
          <p:cNvSpPr/>
          <p:nvPr/>
        </p:nvSpPr>
        <p:spPr>
          <a:xfrm>
            <a:off x="0" y="4714241"/>
            <a:ext cx="12192000" cy="2143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8CE91-33F5-2B09-331B-D4140BD4A2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350" y="1298575"/>
            <a:ext cx="12058650" cy="3416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100"/>
              </a:spcAft>
              <a:buNone/>
              <a:defRPr/>
            </a:pPr>
            <a:r>
              <a:rPr lang="en-US" altLang="en-US" sz="3200" dirty="0">
                <a:solidFill>
                  <a:prstClr val="black"/>
                </a:solidFill>
              </a:rPr>
              <a:t>Older people may </a:t>
            </a:r>
            <a:r>
              <a:rPr lang="en-US" altLang="en-US" sz="3200" i="1" dirty="0">
                <a:solidFill>
                  <a:prstClr val="black"/>
                </a:solidFill>
              </a:rPr>
              <a:t>not</a:t>
            </a:r>
            <a:r>
              <a:rPr lang="en-US" altLang="en-US" sz="3200" dirty="0">
                <a:solidFill>
                  <a:prstClr val="black"/>
                </a:solidFill>
              </a:rPr>
              <a:t> be willing to speak up because they were taught to tough-it-out; or fear being viewed as unadaptable. Younger people think speaking up means they are being annoying. So, they hesitate to ask questions or provide important information.</a:t>
            </a:r>
          </a:p>
          <a:p>
            <a:pPr marL="0" lvl="0" indent="0">
              <a:lnSpc>
                <a:spcPct val="100000"/>
              </a:lnSpc>
              <a:spcAft>
                <a:spcPts val="1100"/>
              </a:spcAft>
              <a:buNone/>
              <a:defRPr/>
            </a:pPr>
            <a:r>
              <a:rPr lang="en-US" altLang="en-US" sz="3200" dirty="0">
                <a:solidFill>
                  <a:prstClr val="black"/>
                </a:solidFill>
              </a:rPr>
              <a:t>Just because angry Bob was fired in a meeting in 1997 (he threw a chair) does not mean you cannot say what you think now!    </a:t>
            </a:r>
          </a:p>
          <a:p>
            <a:pPr marL="0" indent="0">
              <a:lnSpc>
                <a:spcPct val="100000"/>
              </a:lnSpc>
              <a:spcAft>
                <a:spcPts val="1100"/>
              </a:spcAft>
              <a:buNone/>
              <a:defRPr/>
            </a:pPr>
            <a:endParaRPr lang="en-US" altLang="en-US" sz="32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100"/>
              </a:spcAft>
              <a:buNone/>
              <a:defRPr/>
            </a:pPr>
            <a:endParaRPr lang="en-US" altLang="en-US" sz="32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1100"/>
              </a:spcAft>
              <a:buNone/>
              <a:defRPr/>
            </a:pPr>
            <a:r>
              <a:rPr lang="en-US" altLang="en-US" sz="3200" dirty="0">
                <a:solidFill>
                  <a:prstClr val="black"/>
                </a:solidFill>
              </a:rPr>
              <a:t>   </a:t>
            </a:r>
          </a:p>
          <a:p>
            <a:pPr marL="0" indent="0">
              <a:lnSpc>
                <a:spcPct val="100000"/>
              </a:lnSpc>
              <a:spcAft>
                <a:spcPts val="1100"/>
              </a:spcAft>
              <a:buNone/>
              <a:defRPr/>
            </a:pPr>
            <a:r>
              <a:rPr lang="en-US" altLang="en-US" sz="3200" dirty="0">
                <a:solidFill>
                  <a:prstClr val="black"/>
                </a:solidFill>
              </a:rPr>
              <a:t>     </a:t>
            </a:r>
            <a:endParaRPr lang="en-US" alt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57755F-2974-B207-816A-A87A1D76E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B11BAE9-D163-79C7-5EE7-53F8A9C1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A27116-E398-1946-0DE2-2A1258F7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85FDA490-3BD7-1695-5BCD-1952F11B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B37D695-B58E-09A1-C50F-F99CD656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387EF963-BD7D-D5C9-88EA-B34C1FE4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6BBA73-2A33-5236-9918-0F50C5EEEB9C}"/>
              </a:ext>
            </a:extLst>
          </p:cNvPr>
          <p:cNvSpPr txBox="1"/>
          <p:nvPr/>
        </p:nvSpPr>
        <p:spPr>
          <a:xfrm>
            <a:off x="9525" y="4714241"/>
            <a:ext cx="1205316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A2F2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takes more guts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asked for help than it does to say you don’t need any help, and please annoy me before you stop caring!”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is a team sport 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3B0D0A7-9FA9-45E2-F55A-2FAB7DA5EF2C}"/>
              </a:ext>
            </a:extLst>
          </p:cNvPr>
          <p:cNvSpPr txBox="1">
            <a:spLocks/>
          </p:cNvSpPr>
          <p:nvPr/>
        </p:nvSpPr>
        <p:spPr>
          <a:xfrm>
            <a:off x="133350" y="91071"/>
            <a:ext cx="10174696" cy="10027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Psychological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Safety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7449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build="p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running with a tiger&#10;&#10;AI-generated content may be incorrect.">
            <a:extLst>
              <a:ext uri="{FF2B5EF4-FFF2-40B4-BE49-F238E27FC236}">
                <a16:creationId xmlns:a16="http://schemas.microsoft.com/office/drawing/2014/main" id="{C34370A2-10AE-DDDD-A5FE-66ACAF10C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35" y="-51146"/>
            <a:ext cx="12542980" cy="696400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D0BB4EC-E7C1-8213-A69B-422DCB6A673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581400"/>
            <a:ext cx="12192000" cy="274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4800" b="1" dirty="0">
                <a:solidFill>
                  <a:srgbClr val="AA2F23"/>
                </a:solidFill>
                <a:latin typeface="+mj-lt"/>
              </a:rPr>
              <a:t>caveman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that said, “Hey we need some more people and a better plan!” We are the direct descendants of those people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AF897-3C17-F9BF-3010-6926F3E1DFDC}"/>
              </a:ext>
            </a:extLst>
          </p:cNvPr>
          <p:cNvSpPr txBox="1"/>
          <p:nvPr/>
        </p:nvSpPr>
        <p:spPr>
          <a:xfrm>
            <a:off x="11574" y="1579418"/>
            <a:ext cx="12275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caveman that went to fight the sabretooth tiger by himself is not our ancestor?   </a:t>
            </a:r>
          </a:p>
        </p:txBody>
      </p:sp>
      <p:pic>
        <p:nvPicPr>
          <p:cNvPr id="6" name="Picture 5" descr="A red circles with white letters&#10;&#10;AI-generated content may be incorrect.">
            <a:extLst>
              <a:ext uri="{FF2B5EF4-FFF2-40B4-BE49-F238E27FC236}">
                <a16:creationId xmlns:a16="http://schemas.microsoft.com/office/drawing/2014/main" id="{12C261C3-41EA-665F-38AC-4179E107A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397" y="131253"/>
            <a:ext cx="1985967" cy="79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B6E46A-DD80-5F20-54C8-6F47FBC296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93788"/>
            <a:ext cx="12509500" cy="487838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100" spc="-50" dirty="0"/>
              <a:t>Stress is not a thing, it’s a belief that makes us worry/Hospitals &amp; airplanes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100" spc="-50" dirty="0"/>
              <a:t>Expect bad news (war, economy, politics, scary new tech and pandemics)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100" spc="-50" dirty="0"/>
              <a:t>Focusing on problems we can’t solve creates stress: Social media distracts us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100" b="1" spc="-50" dirty="0">
                <a:solidFill>
                  <a:srgbClr val="C00000"/>
                </a:solidFill>
              </a:rPr>
              <a:t>Focusing on problems we can solve </a:t>
            </a:r>
            <a:r>
              <a:rPr lang="en-US" sz="3100" spc="-50" dirty="0"/>
              <a:t>reduces stress </a:t>
            </a:r>
            <a:r>
              <a:rPr lang="en-US" sz="2400" spc="-50" dirty="0"/>
              <a:t>(accomplishment = less stress)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100" spc="-50" dirty="0"/>
              <a:t>Stressed-out = micro-management = lack of trust = lack of focus = burnout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100" spc="-50" dirty="0"/>
              <a:t>Doing what's important reduces stress: </a:t>
            </a:r>
            <a:r>
              <a:rPr lang="en-US" spc="-50" dirty="0"/>
              <a:t>Focusing on the right things = Success  </a:t>
            </a:r>
            <a:endParaRPr lang="en-US" sz="3100" spc="-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FAB043-0A24-48F8-706F-F86C08EDD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302419"/>
            <a:ext cx="10963275" cy="10207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defRPr/>
            </a:pPr>
            <a:r>
              <a:rPr lang="en-US" sz="4400" b="1" dirty="0">
                <a:latin typeface="+mn-lt"/>
              </a:rPr>
              <a:t>The Real Truth </a:t>
            </a:r>
            <a:r>
              <a:rPr lang="en-US" sz="4400" dirty="0"/>
              <a:t>about Stress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D4E1F-FFE7-6BD8-9215-E62A5DDE3F07}"/>
              </a:ext>
            </a:extLst>
          </p:cNvPr>
          <p:cNvSpPr/>
          <p:nvPr/>
        </p:nvSpPr>
        <p:spPr>
          <a:xfrm>
            <a:off x="0" y="5409398"/>
            <a:ext cx="12192000" cy="1448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0CF159E-95A5-9B90-99C9-1364CF6C6B1E}"/>
              </a:ext>
            </a:extLst>
          </p:cNvPr>
          <p:cNvSpPr txBox="1">
            <a:spLocks/>
          </p:cNvSpPr>
          <p:nvPr/>
        </p:nvSpPr>
        <p:spPr>
          <a:xfrm>
            <a:off x="868680" y="5504873"/>
            <a:ext cx="10454639" cy="38220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lang="en-US" sz="3200" b="1" dirty="0"/>
              <a:t>The leading cause of stress is knowing exactly what you're supposed to be doing and consistently doing something else!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7771A-54A0-9360-FACF-99F7C949CD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10299700" cy="70008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latin typeface="+mn-lt"/>
              </a:rPr>
              <a:t>Curing Disengagement</a:t>
            </a:r>
            <a:r>
              <a:rPr lang="en-US" sz="3600" b="1" dirty="0"/>
              <a:t>: </a:t>
            </a:r>
            <a:r>
              <a:rPr lang="en-US" sz="3600" dirty="0"/>
              <a:t>Latest from Gallup  </a:t>
            </a: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04B85-55EF-5FFB-A50C-B602B2E278F7}"/>
              </a:ext>
            </a:extLst>
          </p:cNvPr>
          <p:cNvGrpSpPr/>
          <p:nvPr/>
        </p:nvGrpSpPr>
        <p:grpSpPr>
          <a:xfrm>
            <a:off x="257695" y="966788"/>
            <a:ext cx="11800344" cy="5677827"/>
            <a:chOff x="1158617" y="979153"/>
            <a:chExt cx="9821260" cy="5275745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5C3E3E7-DAF4-311A-2C62-945C7B8F243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158617" y="979153"/>
            <a:ext cx="9096244" cy="52757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6B89BB57-0E33-2FBD-88AB-43FC58099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2454" y="2123400"/>
              <a:ext cx="12274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400" b="1" dirty="0">
                  <a:solidFill>
                    <a:srgbClr val="A50021"/>
                  </a:solidFill>
                  <a:latin typeface="+mn-lt"/>
                </a:rPr>
                <a:t>1 in 100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4F82D8-8363-E91D-4478-D992365B6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908" y="5359209"/>
              <a:ext cx="1241425" cy="617537"/>
            </a:xfrm>
            <a:prstGeom prst="ellips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pl-PL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AE497A1-90E9-ABED-C2C8-890BDB9E4957}"/>
                </a:ext>
              </a:extLst>
            </p:cNvPr>
            <p:cNvCxnSpPr/>
            <p:nvPr/>
          </p:nvCxnSpPr>
          <p:spPr>
            <a:xfrm flipH="1">
              <a:off x="9752454" y="2523194"/>
              <a:ext cx="546578" cy="28360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5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507B6-DD9B-FD9A-6EDF-243BD6D62905}"/>
              </a:ext>
            </a:extLst>
          </p:cNvPr>
          <p:cNvSpPr/>
          <p:nvPr/>
        </p:nvSpPr>
        <p:spPr>
          <a:xfrm>
            <a:off x="0" y="5648960"/>
            <a:ext cx="12192000" cy="1209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2CF7E-5FD2-D1BF-DE27-E288B1DBE3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92462"/>
            <a:ext cx="12192000" cy="42208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200" spc="-50" dirty="0"/>
              <a:t>The definition of leadership is someone following someone…</a:t>
            </a:r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200" spc="-50" dirty="0"/>
              <a:t>You can't get buy-in from people unless you have “bought-in” yourself       </a:t>
            </a:r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200" b="1" spc="-50" dirty="0"/>
              <a:t>The believers are the achievers: They have the </a:t>
            </a:r>
            <a:r>
              <a:rPr lang="en-US" sz="3200" b="1" i="1" spc="-50" dirty="0"/>
              <a:t>most</a:t>
            </a:r>
            <a:r>
              <a:rPr lang="en-US" sz="3200" b="1" spc="-50" dirty="0"/>
              <a:t> influence  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200" b="1" spc="-50" dirty="0">
                <a:solidFill>
                  <a:srgbClr val="C00000"/>
                </a:solidFill>
              </a:rPr>
              <a:t>Creating accountability that sticks</a:t>
            </a:r>
            <a:r>
              <a:rPr lang="en-US" sz="3200" spc="-50" dirty="0">
                <a:solidFill>
                  <a:prstClr val="black"/>
                </a:solidFill>
              </a:rPr>
              <a:t>: Right way/wrong way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200" spc="-50" dirty="0">
                <a:solidFill>
                  <a:prstClr val="black"/>
                </a:solidFill>
              </a:rPr>
              <a:t>Backrub: You don’t have to right to be successful  </a:t>
            </a:r>
          </a:p>
          <a:p>
            <a:pPr lvl="0"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200" spc="-50" dirty="0"/>
              <a:t>Talking change to WW2 Vets in 1980s/honoring experience and using it</a:t>
            </a:r>
          </a:p>
          <a:p>
            <a:pPr>
              <a:lnSpc>
                <a:spcPct val="140000"/>
              </a:lnSpc>
              <a:spcBef>
                <a:spcPts val="0"/>
              </a:spcBef>
              <a:defRPr/>
            </a:pPr>
            <a:r>
              <a:rPr lang="en-US" sz="3200" spc="-50" dirty="0"/>
              <a:t>Change is not the issue; it’s resistance to change: My dad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39A390-C9A4-F78A-2881-40B736A46D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4315"/>
            <a:ext cx="10039350" cy="618147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latin typeface="+mn-lt"/>
              </a:rPr>
              <a:t>You Can’t Lead by Example </a:t>
            </a:r>
            <a:r>
              <a:rPr lang="en-US" sz="3200" dirty="0"/>
              <a:t>(if you are a bad example)  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FF9A859-4F73-DF62-C055-5A366CD1F8CD}"/>
              </a:ext>
            </a:extLst>
          </p:cNvPr>
          <p:cNvSpPr txBox="1">
            <a:spLocks/>
          </p:cNvSpPr>
          <p:nvPr/>
        </p:nvSpPr>
        <p:spPr>
          <a:xfrm>
            <a:off x="203536" y="5601118"/>
            <a:ext cx="10823694" cy="108256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4800" b="1" dirty="0">
                <a:solidFill>
                  <a:prstClr val="black"/>
                </a:solidFill>
              </a:rPr>
              <a:t>Action and Adaptability Create Opportunity  </a:t>
            </a:r>
          </a:p>
        </p:txBody>
      </p:sp>
    </p:spTree>
    <p:extLst>
      <p:ext uri="{BB962C8B-B14F-4D97-AF65-F5344CB8AC3E}">
        <p14:creationId xmlns:p14="http://schemas.microsoft.com/office/powerpoint/2010/main" val="203115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5586A9-05F4-7B9E-F0F0-54F55AC906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799"/>
            <a:ext cx="10182225" cy="1027113"/>
          </a:xfrm>
          <a:prstGeom prst="rect">
            <a:avLst/>
          </a:prstGeom>
        </p:spPr>
        <p:txBody>
          <a:bodyPr/>
          <a:lstStyle/>
          <a:p>
            <a:r>
              <a:rPr lang="en-US" altLang="en-US" b="1" dirty="0">
                <a:latin typeface="+mn-lt"/>
              </a:rPr>
              <a:t>Your Influence </a:t>
            </a:r>
            <a:r>
              <a:rPr lang="en-US" altLang="en-US" dirty="0"/>
              <a:t>in Action     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E5D262-7F98-66EF-6D90-AB6C5A4FA33B}"/>
              </a:ext>
            </a:extLst>
          </p:cNvPr>
          <p:cNvGrpSpPr/>
          <p:nvPr/>
        </p:nvGrpSpPr>
        <p:grpSpPr>
          <a:xfrm>
            <a:off x="319988" y="2037630"/>
            <a:ext cx="2773017" cy="4158956"/>
            <a:chOff x="319988" y="2393232"/>
            <a:chExt cx="2773017" cy="3229883"/>
          </a:xfrm>
        </p:grpSpPr>
        <p:sp>
          <p:nvSpPr>
            <p:cNvPr id="6" name="Snip Single Corner Rectangle 5">
              <a:extLst>
                <a:ext uri="{FF2B5EF4-FFF2-40B4-BE49-F238E27FC236}">
                  <a16:creationId xmlns:a16="http://schemas.microsoft.com/office/drawing/2014/main" id="{F6B23A1B-DD91-5916-8060-2AFAA53B78FC}"/>
                </a:ext>
              </a:extLst>
            </p:cNvPr>
            <p:cNvSpPr/>
            <p:nvPr/>
          </p:nvSpPr>
          <p:spPr>
            <a:xfrm>
              <a:off x="319988" y="2393232"/>
              <a:ext cx="2773017" cy="3229883"/>
            </a:xfrm>
            <a:prstGeom prst="snip1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2E61D6-A955-1B4E-E2BE-169DBB79CF06}"/>
                </a:ext>
              </a:extLst>
            </p:cNvPr>
            <p:cNvSpPr txBox="1"/>
            <p:nvPr/>
          </p:nvSpPr>
          <p:spPr>
            <a:xfrm>
              <a:off x="378644" y="3197619"/>
              <a:ext cx="2655703" cy="1983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3200" b="1" dirty="0">
                  <a:solidFill>
                    <a:schemeClr val="bg1"/>
                  </a:solidFill>
                  <a:latin typeface="+mj-lt"/>
                </a:rPr>
                <a:t>There is guy driving down the free way and cars are everywhere!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3A4501C-C694-EC65-9BEF-EFDAADE58CE6}"/>
              </a:ext>
            </a:extLst>
          </p:cNvPr>
          <p:cNvGrpSpPr/>
          <p:nvPr/>
        </p:nvGrpSpPr>
        <p:grpSpPr>
          <a:xfrm>
            <a:off x="3260035" y="2037630"/>
            <a:ext cx="2773017" cy="4632583"/>
            <a:chOff x="3260035" y="2393232"/>
            <a:chExt cx="2773017" cy="3597705"/>
          </a:xfrm>
        </p:grpSpPr>
        <p:sp>
          <p:nvSpPr>
            <p:cNvPr id="8" name="Snip Single Corner Rectangle 7">
              <a:extLst>
                <a:ext uri="{FF2B5EF4-FFF2-40B4-BE49-F238E27FC236}">
                  <a16:creationId xmlns:a16="http://schemas.microsoft.com/office/drawing/2014/main" id="{863EA8D1-32E9-F6F7-07E4-80F529C95DAF}"/>
                </a:ext>
              </a:extLst>
            </p:cNvPr>
            <p:cNvSpPr/>
            <p:nvPr/>
          </p:nvSpPr>
          <p:spPr>
            <a:xfrm>
              <a:off x="3260035" y="2393232"/>
              <a:ext cx="2773017" cy="3229883"/>
            </a:xfrm>
            <a:prstGeom prst="snip1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E37DCC-61AF-26A4-E819-1521F6CB59E6}"/>
                </a:ext>
              </a:extLst>
            </p:cNvPr>
            <p:cNvSpPr txBox="1"/>
            <p:nvPr/>
          </p:nvSpPr>
          <p:spPr>
            <a:xfrm>
              <a:off x="3318691" y="2882394"/>
              <a:ext cx="2655703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2800" b="1" dirty="0">
                  <a:solidFill>
                    <a:schemeClr val="bg1"/>
                  </a:solidFill>
                  <a:latin typeface="+mj-lt"/>
                </a:rPr>
                <a:t>If you are willing to take at look at the role you play in other people's behavior, you have massive influence.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72F84E-9968-2B21-0CB9-98336EB3FBDC}"/>
              </a:ext>
            </a:extLst>
          </p:cNvPr>
          <p:cNvGrpSpPr/>
          <p:nvPr/>
        </p:nvGrpSpPr>
        <p:grpSpPr>
          <a:xfrm>
            <a:off x="6225020" y="2037630"/>
            <a:ext cx="2773017" cy="4158956"/>
            <a:chOff x="6200082" y="2393232"/>
            <a:chExt cx="2773017" cy="3229883"/>
          </a:xfrm>
        </p:grpSpPr>
        <p:sp>
          <p:nvSpPr>
            <p:cNvPr id="10" name="Snip Single Corner Rectangle 9">
              <a:extLst>
                <a:ext uri="{FF2B5EF4-FFF2-40B4-BE49-F238E27FC236}">
                  <a16:creationId xmlns:a16="http://schemas.microsoft.com/office/drawing/2014/main" id="{B1EC60FD-270E-A11C-A09F-0F49FA9C5E29}"/>
                </a:ext>
              </a:extLst>
            </p:cNvPr>
            <p:cNvSpPr/>
            <p:nvPr/>
          </p:nvSpPr>
          <p:spPr>
            <a:xfrm>
              <a:off x="6200082" y="2393232"/>
              <a:ext cx="2773017" cy="3229883"/>
            </a:xfrm>
            <a:prstGeom prst="snip1Rect">
              <a:avLst/>
            </a:prstGeom>
            <a:solidFill>
              <a:srgbClr val="AA2F23"/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44BDA8-2E14-55D7-6F14-387EA01C78F8}"/>
                </a:ext>
              </a:extLst>
            </p:cNvPr>
            <p:cNvSpPr txBox="1"/>
            <p:nvPr/>
          </p:nvSpPr>
          <p:spPr>
            <a:xfrm>
              <a:off x="6258738" y="3006762"/>
              <a:ext cx="2655703" cy="1410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br>
                <a:rPr lang="en-US" altLang="en-US" sz="28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altLang="en-US" sz="2800" b="1" dirty="0">
                  <a:solidFill>
                    <a:schemeClr val="bg1"/>
                  </a:solidFill>
                  <a:latin typeface="+mj-lt"/>
                </a:rPr>
                <a:t>What flies out of your mouth is the culture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FE0932-65C6-7B40-C17E-D664E09FA3E6}"/>
              </a:ext>
            </a:extLst>
          </p:cNvPr>
          <p:cNvGrpSpPr/>
          <p:nvPr/>
        </p:nvGrpSpPr>
        <p:grpSpPr>
          <a:xfrm>
            <a:off x="9140129" y="2037630"/>
            <a:ext cx="2773017" cy="4226850"/>
            <a:chOff x="9140129" y="2393232"/>
            <a:chExt cx="2773017" cy="3282610"/>
          </a:xfrm>
        </p:grpSpPr>
        <p:sp>
          <p:nvSpPr>
            <p:cNvPr id="12" name="Snip Single Corner Rectangle 11">
              <a:extLst>
                <a:ext uri="{FF2B5EF4-FFF2-40B4-BE49-F238E27FC236}">
                  <a16:creationId xmlns:a16="http://schemas.microsoft.com/office/drawing/2014/main" id="{4DD196AA-4D98-FD1D-A203-31777B874A50}"/>
                </a:ext>
              </a:extLst>
            </p:cNvPr>
            <p:cNvSpPr/>
            <p:nvPr/>
          </p:nvSpPr>
          <p:spPr>
            <a:xfrm>
              <a:off x="9140129" y="2393232"/>
              <a:ext cx="2773017" cy="3229883"/>
            </a:xfrm>
            <a:prstGeom prst="snip1Rect">
              <a:avLst/>
            </a:prstGeom>
            <a:solidFill>
              <a:schemeClr val="tx1">
                <a:lumMod val="95000"/>
                <a:lumOff val="5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DDFA72-99CB-7272-3065-E6A2E1E31C2F}"/>
                </a:ext>
              </a:extLst>
            </p:cNvPr>
            <p:cNvSpPr txBox="1"/>
            <p:nvPr/>
          </p:nvSpPr>
          <p:spPr>
            <a:xfrm>
              <a:off x="9198785" y="2998186"/>
              <a:ext cx="2655703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  <a:defRPr/>
              </a:pPr>
              <a:r>
                <a:rPr lang="en-US" altLang="en-US" sz="2800" b="1" dirty="0">
                  <a:solidFill>
                    <a:schemeClr val="bg1"/>
                  </a:solidFill>
                  <a:latin typeface="+mj-lt"/>
                </a:rPr>
                <a:t>Knowing it and doing it have nothing in common: Knowledge</a:t>
              </a:r>
              <a:br>
                <a:rPr lang="en-US" altLang="en-US" sz="28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altLang="en-US" sz="2800" b="1" dirty="0">
                  <a:solidFill>
                    <a:schemeClr val="bg1"/>
                  </a:solidFill>
                  <a:latin typeface="+mj-lt"/>
                </a:rPr>
                <a:t>/Heroes and…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5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EB843-9896-1219-31B4-7BEBA9BAB16F}"/>
              </a:ext>
            </a:extLst>
          </p:cNvPr>
          <p:cNvSpPr/>
          <p:nvPr/>
        </p:nvSpPr>
        <p:spPr>
          <a:xfrm>
            <a:off x="0" y="5648960"/>
            <a:ext cx="12192000" cy="12090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DA411D-D669-3768-315A-4AE178933F05}"/>
              </a:ext>
            </a:extLst>
          </p:cNvPr>
          <p:cNvSpPr/>
          <p:nvPr/>
        </p:nvSpPr>
        <p:spPr>
          <a:xfrm>
            <a:off x="0" y="-79512"/>
            <a:ext cx="12268862" cy="126534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3C2ABF-584B-D3AC-0FB2-D359DED32AD1}"/>
              </a:ext>
            </a:extLst>
          </p:cNvPr>
          <p:cNvSpPr txBox="1">
            <a:spLocks/>
          </p:cNvSpPr>
          <p:nvPr/>
        </p:nvSpPr>
        <p:spPr>
          <a:xfrm>
            <a:off x="0" y="56013"/>
            <a:ext cx="11930742" cy="6181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spc="-50" dirty="0">
                <a:latin typeface="+mn-lt"/>
              </a:rPr>
              <a:t>Are we (personally) influential enough </a:t>
            </a:r>
            <a:r>
              <a:rPr lang="en-US" altLang="en-US" sz="3600" b="1" spc="-50" dirty="0"/>
              <a:t>to get people to change and embrace the changes that will make us more effective?         </a:t>
            </a:r>
            <a:endParaRPr lang="en-US" sz="3600" spc="-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4336BC-1F85-1B9C-07A4-CEF23CC37B46}"/>
              </a:ext>
            </a:extLst>
          </p:cNvPr>
          <p:cNvSpPr txBox="1"/>
          <p:nvPr/>
        </p:nvSpPr>
        <p:spPr>
          <a:xfrm>
            <a:off x="424543" y="1031449"/>
            <a:ext cx="6760028" cy="161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9600" b="1" dirty="0">
                <a:solidFill>
                  <a:prstClr val="black"/>
                </a:solidFill>
              </a:rPr>
              <a:t>  Change</a:t>
            </a:r>
            <a:endParaRPr lang="en-US" sz="8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18CD1-1BC4-4C2C-7DD1-AB5DC21FD939}"/>
              </a:ext>
            </a:extLst>
          </p:cNvPr>
          <p:cNvSpPr txBox="1"/>
          <p:nvPr/>
        </p:nvSpPr>
        <p:spPr>
          <a:xfrm>
            <a:off x="166256" y="2320015"/>
            <a:ext cx="7606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4000" b="1" dirty="0">
                <a:solidFill>
                  <a:prstClr val="black"/>
                </a:solidFill>
              </a:rPr>
              <a:t>is the foundation of Civilization!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2E076-F58C-682E-DEE9-2C5A8241CFBC}"/>
              </a:ext>
            </a:extLst>
          </p:cNvPr>
          <p:cNvSpPr txBox="1"/>
          <p:nvPr/>
        </p:nvSpPr>
        <p:spPr>
          <a:xfrm>
            <a:off x="-134471" y="3429000"/>
            <a:ext cx="8040798" cy="1587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en-US" sz="4400" b="1" dirty="0"/>
              <a:t>Leadership, influence, trust, communication, accountability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586693-2D3F-4C8B-475F-2D56406A788F}"/>
              </a:ext>
            </a:extLst>
          </p:cNvPr>
          <p:cNvSpPr txBox="1"/>
          <p:nvPr/>
        </p:nvSpPr>
        <p:spPr>
          <a:xfrm>
            <a:off x="166257" y="4939553"/>
            <a:ext cx="7740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prstClr val="black"/>
                </a:solidFill>
              </a:rPr>
              <a:t>are the foundations of change  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58F7F9BA-B426-AB34-A8C2-EAD938A54411}"/>
              </a:ext>
            </a:extLst>
          </p:cNvPr>
          <p:cNvSpPr/>
          <p:nvPr/>
        </p:nvSpPr>
        <p:spPr>
          <a:xfrm>
            <a:off x="3490479" y="2944139"/>
            <a:ext cx="508000" cy="437931"/>
          </a:xfrm>
          <a:prstGeom prst="triangle">
            <a:avLst/>
          </a:prstGeom>
          <a:solidFill>
            <a:srgbClr val="AA2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471050-D2CC-24BB-ED80-42315711A7AE}"/>
              </a:ext>
            </a:extLst>
          </p:cNvPr>
          <p:cNvSpPr txBox="1"/>
          <p:nvPr/>
        </p:nvSpPr>
        <p:spPr>
          <a:xfrm>
            <a:off x="8072583" y="1321353"/>
            <a:ext cx="3858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prstClr val="black"/>
                </a:solidFill>
              </a:rPr>
              <a:t>Circumstances do not create your destiny…</a:t>
            </a:r>
            <a:br>
              <a:rPr lang="en-US" altLang="en-US" sz="3200" dirty="0">
                <a:solidFill>
                  <a:prstClr val="black"/>
                </a:solidFill>
              </a:rPr>
            </a:br>
            <a:r>
              <a:rPr lang="en-US" altLang="en-US" sz="3200" b="1" dirty="0">
                <a:solidFill>
                  <a:srgbClr val="AA2F23"/>
                </a:solidFill>
              </a:rPr>
              <a:t>YOU DO! </a:t>
            </a:r>
            <a:br>
              <a:rPr lang="en-US" altLang="en-US" sz="3200" dirty="0">
                <a:solidFill>
                  <a:prstClr val="black"/>
                </a:solidFill>
              </a:rPr>
            </a:br>
            <a:r>
              <a:rPr lang="en-US" altLang="en-US" sz="3200" b="1" dirty="0">
                <a:solidFill>
                  <a:prstClr val="black"/>
                </a:solidFill>
              </a:rPr>
              <a:t>Someone always succeeds in times of change</a:t>
            </a:r>
            <a:br>
              <a:rPr lang="en-US" altLang="en-US" sz="3200" b="1" dirty="0">
                <a:solidFill>
                  <a:prstClr val="black"/>
                </a:solidFill>
              </a:rPr>
            </a:br>
            <a:r>
              <a:rPr lang="en-US" altLang="en-US" sz="2800" b="1" dirty="0">
                <a:solidFill>
                  <a:srgbClr val="AA2F23"/>
                </a:solidFill>
              </a:rPr>
              <a:t>WHY WOULD THAT NOT BE YOU?  </a:t>
            </a:r>
          </a:p>
          <a:p>
            <a:endParaRPr lang="en-US" sz="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C5C4E2-CD26-C117-F094-FA5FC9777B36}"/>
              </a:ext>
            </a:extLst>
          </p:cNvPr>
          <p:cNvSpPr txBox="1"/>
          <p:nvPr/>
        </p:nvSpPr>
        <p:spPr>
          <a:xfrm>
            <a:off x="0" y="5726214"/>
            <a:ext cx="12268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3200" b="1" i="1" dirty="0">
                <a:solidFill>
                  <a:prstClr val="black"/>
                </a:solidFill>
              </a:rPr>
              <a:t>Position yourself to win first and then put your efforts behind that. </a:t>
            </a:r>
            <a:r>
              <a:rPr lang="en-US" altLang="en-US" sz="3200" b="1" dirty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2800" b="1" dirty="0">
                <a:solidFill>
                  <a:prstClr val="black"/>
                </a:solidFill>
              </a:rPr>
              <a:t>Set yourself up for success by creating an advantage before a problem happens    </a:t>
            </a:r>
          </a:p>
        </p:txBody>
      </p:sp>
    </p:spTree>
    <p:extLst>
      <p:ext uri="{BB962C8B-B14F-4D97-AF65-F5344CB8AC3E}">
        <p14:creationId xmlns:p14="http://schemas.microsoft.com/office/powerpoint/2010/main" val="5628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9E14D4A-E4D8-BFDE-4F79-B153BA29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88" y="5836607"/>
            <a:ext cx="532448" cy="5324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EB45848-821B-1087-FD33-849BE163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88" y="4876097"/>
            <a:ext cx="532448" cy="5324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023B8B-4F03-D124-1B4B-6381D621F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69" y="3863728"/>
            <a:ext cx="544686" cy="5446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518E20-82D7-71C9-C4D3-A1A561195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7" y="5830607"/>
            <a:ext cx="544448" cy="5444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A2FC25-3C5F-B1A3-3303-A7E3FA72E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0" y="4796410"/>
            <a:ext cx="691822" cy="6918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1BF3E1-7623-8E35-3E31-9477869B4834}"/>
              </a:ext>
            </a:extLst>
          </p:cNvPr>
          <p:cNvSpPr/>
          <p:nvPr/>
        </p:nvSpPr>
        <p:spPr>
          <a:xfrm>
            <a:off x="0" y="-1"/>
            <a:ext cx="12192000" cy="32744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CD13C2-A278-B469-1544-5E2D6398B0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59625" y="3090863"/>
            <a:ext cx="5032375" cy="50403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lnSpc>
                <a:spcPct val="21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cs typeface="Times New Roman" panose="02020603050405020304" pitchFamily="18" charset="0"/>
              </a:rPr>
              <a:t>facebook.com/GarrisonWynn</a:t>
            </a:r>
          </a:p>
          <a:p>
            <a:pPr marL="0" indent="0">
              <a:lnSpc>
                <a:spcPct val="21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cs typeface="Times New Roman" panose="02020603050405020304" pitchFamily="18" charset="0"/>
              </a:rPr>
              <a:t>linkedin.com/in/garrisonwynn</a:t>
            </a:r>
          </a:p>
          <a:p>
            <a:pPr marL="0" indent="0">
              <a:lnSpc>
                <a:spcPct val="210000"/>
              </a:lnSpc>
              <a:spcBef>
                <a:spcPts val="0"/>
              </a:spcBef>
              <a:buNone/>
            </a:pPr>
            <a:r>
              <a:rPr lang="en-US" sz="3100" dirty="0">
                <a:solidFill>
                  <a:srgbClr val="000000"/>
                </a:solidFill>
                <a:cs typeface="Times New Roman" panose="02020603050405020304" pitchFamily="18" charset="0"/>
              </a:rPr>
              <a:t>keynotespeakergarrisonwyn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BF4E18-E198-3C39-3675-8F78B76651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483" y="395015"/>
            <a:ext cx="4162425" cy="2484437"/>
          </a:xfrm>
          <a:prstGeom prst="rect">
            <a:avLst/>
          </a:prstGeom>
        </p:spPr>
        <p:txBody>
          <a:bodyPr/>
          <a:lstStyle/>
          <a:p>
            <a:r>
              <a:rPr lang="en-US" sz="8000" dirty="0"/>
              <a:t>Join us </a:t>
            </a:r>
            <a:br>
              <a:rPr lang="en-US" sz="8000" dirty="0"/>
            </a:br>
            <a:r>
              <a:rPr lang="en-US" sz="8000" b="1" dirty="0">
                <a:latin typeface="+mn-lt"/>
              </a:rPr>
              <a:t>Online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C2CA2-77D4-83DE-9B8F-BBB03E3407B7}"/>
              </a:ext>
            </a:extLst>
          </p:cNvPr>
          <p:cNvSpPr txBox="1"/>
          <p:nvPr/>
        </p:nvSpPr>
        <p:spPr>
          <a:xfrm>
            <a:off x="1401207" y="3786792"/>
            <a:ext cx="257638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garrisonwynn</a:t>
            </a:r>
            <a:endParaRPr lang="en-US" sz="3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42C4A-616B-9241-89C0-32F37280ACEA}"/>
              </a:ext>
            </a:extLst>
          </p:cNvPr>
          <p:cNvSpPr txBox="1"/>
          <p:nvPr/>
        </p:nvSpPr>
        <p:spPr>
          <a:xfrm>
            <a:off x="1401207" y="4803530"/>
            <a:ext cx="2859811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garrisonwynn</a:t>
            </a:r>
            <a:endParaRPr lang="en-US" sz="3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6B631-71CD-3207-1A85-7ECCF84E0437}"/>
              </a:ext>
            </a:extLst>
          </p:cNvPr>
          <p:cNvSpPr txBox="1"/>
          <p:nvPr/>
        </p:nvSpPr>
        <p:spPr>
          <a:xfrm>
            <a:off x="1373905" y="5780969"/>
            <a:ext cx="435438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garrisonwynn.com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52C908-79A2-C7F7-4DA9-A455AD135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6" y="3814536"/>
            <a:ext cx="643070" cy="643070"/>
          </a:xfrm>
          <a:prstGeom prst="rect">
            <a:avLst/>
          </a:prstGeom>
        </p:spPr>
      </p:pic>
      <p:pic>
        <p:nvPicPr>
          <p:cNvPr id="6" name="Picture 5" descr="A red circles with white letters&#10;&#10;AI-generated content may be incorrect.">
            <a:extLst>
              <a:ext uri="{FF2B5EF4-FFF2-40B4-BE49-F238E27FC236}">
                <a16:creationId xmlns:a16="http://schemas.microsoft.com/office/drawing/2014/main" id="{D020C283-882B-1F07-A026-20C542A79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91" y="218217"/>
            <a:ext cx="635204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8DE33-D482-8FFD-F2DC-0CDE76C2F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9ECB78-1F2F-5D7B-60F3-80996344DF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723563" cy="877889"/>
          </a:xfrm>
          <a:prstGeom prst="rect">
            <a:avLst/>
          </a:prstGeom>
        </p:spPr>
        <p:txBody>
          <a:bodyPr/>
          <a:lstStyle/>
          <a:p>
            <a:r>
              <a:rPr lang="en-US" altLang="en-US" sz="4000" b="1" dirty="0">
                <a:latin typeface="+mn-lt"/>
              </a:rPr>
              <a:t>Engaged employees,</a:t>
            </a:r>
            <a:r>
              <a:rPr lang="en-US" altLang="en-US" sz="3350" b="1" dirty="0"/>
              <a:t> </a:t>
            </a:r>
            <a:r>
              <a:rPr lang="en-US" altLang="en-US" sz="4000" b="1" dirty="0"/>
              <a:t>clients and coworkers are…</a:t>
            </a:r>
            <a:endParaRPr lang="en-US" sz="4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151669-1237-7943-9D76-F6E662BDD0ED}"/>
              </a:ext>
            </a:extLst>
          </p:cNvPr>
          <p:cNvGrpSpPr/>
          <p:nvPr/>
        </p:nvGrpSpPr>
        <p:grpSpPr>
          <a:xfrm>
            <a:off x="2490527" y="1099571"/>
            <a:ext cx="9886529" cy="1531400"/>
            <a:chOff x="2640157" y="1093179"/>
            <a:chExt cx="9886529" cy="1531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74D1A7-A627-ECEC-9A3F-A2007031E25F}"/>
                </a:ext>
              </a:extLst>
            </p:cNvPr>
            <p:cNvSpPr txBox="1"/>
            <p:nvPr/>
          </p:nvSpPr>
          <p:spPr>
            <a:xfrm>
              <a:off x="2640157" y="1093179"/>
              <a:ext cx="1447800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en-US" sz="6600" b="1" dirty="0">
                  <a:solidFill>
                    <a:srgbClr val="AA2F23"/>
                  </a:solidFill>
                </a:rPr>
                <a:t>40x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1BEE0F-4A16-50F4-9141-1FD0CB5FA279}"/>
                </a:ext>
              </a:extLst>
            </p:cNvPr>
            <p:cNvSpPr txBox="1"/>
            <p:nvPr/>
          </p:nvSpPr>
          <p:spPr>
            <a:xfrm>
              <a:off x="4319479" y="1608916"/>
              <a:ext cx="820720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dirty="0">
                  <a:latin typeface="+mj-lt"/>
                </a:rPr>
                <a:t>more likely to support</a:t>
              </a:r>
              <a:r>
                <a:rPr lang="zh-CN" altLang="en-US" sz="3000" dirty="0">
                  <a:latin typeface="+mj-lt"/>
                </a:rPr>
                <a:t> </a:t>
              </a:r>
              <a:r>
                <a:rPr lang="en-US" altLang="zh-CN" sz="3000" i="1" dirty="0">
                  <a:latin typeface="+mj-lt"/>
                </a:rPr>
                <a:t>you </a:t>
              </a:r>
              <a:r>
                <a:rPr lang="en-US" altLang="zh-CN" sz="3000" dirty="0">
                  <a:latin typeface="+mj-lt"/>
                </a:rPr>
                <a:t>and your decisions,</a:t>
              </a:r>
              <a:r>
                <a:rPr lang="en-US" altLang="en-US" sz="2400" b="1" dirty="0">
                  <a:latin typeface="+mj-lt"/>
                </a:rPr>
                <a:t> </a:t>
              </a:r>
              <a:r>
                <a:rPr lang="en-US" altLang="en-US" sz="3000" dirty="0">
                  <a:latin typeface="+mj-lt"/>
                </a:rPr>
                <a:t>take ownership and resolve problems quickly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690C0F-7C12-155B-F9D7-520A1028FB4B}"/>
              </a:ext>
            </a:extLst>
          </p:cNvPr>
          <p:cNvGrpSpPr/>
          <p:nvPr/>
        </p:nvGrpSpPr>
        <p:grpSpPr>
          <a:xfrm>
            <a:off x="2158845" y="2630971"/>
            <a:ext cx="9237904" cy="1458413"/>
            <a:chOff x="2150533" y="2616674"/>
            <a:chExt cx="10169149" cy="14584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810151-E37F-8176-92E0-1BEA4BEC802B}"/>
                </a:ext>
              </a:extLst>
            </p:cNvPr>
            <p:cNvSpPr txBox="1"/>
            <p:nvPr/>
          </p:nvSpPr>
          <p:spPr>
            <a:xfrm>
              <a:off x="2150533" y="2616674"/>
              <a:ext cx="1937424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en-US" sz="6600" b="1" dirty="0"/>
                <a:t>74%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C5B820-33FD-C309-7545-ED63CF7539E5}"/>
                </a:ext>
              </a:extLst>
            </p:cNvPr>
            <p:cNvSpPr txBox="1"/>
            <p:nvPr/>
          </p:nvSpPr>
          <p:spPr>
            <a:xfrm>
              <a:off x="4319479" y="3022849"/>
              <a:ext cx="800020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dirty="0">
                  <a:latin typeface="+mj-lt"/>
                </a:rPr>
                <a:t>less likely to mentally &amp; emotionally checkout (improves commitment &amp; awareness)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AAE57B-6A52-CE3D-4E51-81548039A7F9}"/>
              </a:ext>
            </a:extLst>
          </p:cNvPr>
          <p:cNvGrpSpPr/>
          <p:nvPr/>
        </p:nvGrpSpPr>
        <p:grpSpPr>
          <a:xfrm>
            <a:off x="1811812" y="4045862"/>
            <a:ext cx="10017198" cy="1477634"/>
            <a:chOff x="1847105" y="4100736"/>
            <a:chExt cx="10017198" cy="14776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45D91F-9922-5ADB-8448-52229E9B7A52}"/>
                </a:ext>
              </a:extLst>
            </p:cNvPr>
            <p:cNvSpPr txBox="1"/>
            <p:nvPr/>
          </p:nvSpPr>
          <p:spPr>
            <a:xfrm>
              <a:off x="1847105" y="4100736"/>
              <a:ext cx="2240852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en-US" sz="6600" b="1" dirty="0"/>
                <a:t>15.5x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04AB95-353F-FF99-38B7-6246BE6C7CFF}"/>
                </a:ext>
              </a:extLst>
            </p:cNvPr>
            <p:cNvSpPr txBox="1"/>
            <p:nvPr/>
          </p:nvSpPr>
          <p:spPr>
            <a:xfrm>
              <a:off x="4319480" y="4562707"/>
              <a:ext cx="754482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dirty="0">
                  <a:latin typeface="+mj-lt"/>
                </a:rPr>
                <a:t>more likely to stay with you (improves teamwork, and employee and client retention)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9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0FA1C-0FF1-52C5-6F05-E0E2C7F4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753BED-31C6-F4E9-E85E-0C6A08D08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10602686" cy="894045"/>
          </a:xfrm>
          <a:prstGeom prst="rect">
            <a:avLst/>
          </a:prstGeom>
        </p:spPr>
        <p:txBody>
          <a:bodyPr/>
          <a:lstStyle/>
          <a:p>
            <a:r>
              <a:rPr lang="en-US" altLang="en-US" sz="4000" b="1" dirty="0">
                <a:latin typeface="+mn-lt"/>
              </a:rPr>
              <a:t>Engaged employees, </a:t>
            </a:r>
            <a:r>
              <a:rPr lang="en-US" altLang="en-US" sz="4000" dirty="0"/>
              <a:t>clients and coworkers are…</a:t>
            </a:r>
            <a:endParaRPr lang="en-US" sz="4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E98BBA-1D8D-B3A2-7F43-8BC391B74BCC}"/>
              </a:ext>
            </a:extLst>
          </p:cNvPr>
          <p:cNvGrpSpPr/>
          <p:nvPr/>
        </p:nvGrpSpPr>
        <p:grpSpPr>
          <a:xfrm>
            <a:off x="1788048" y="1113650"/>
            <a:ext cx="8382518" cy="1531400"/>
            <a:chOff x="2640157" y="1093179"/>
            <a:chExt cx="8382518" cy="1531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1FB2D9-81B8-8BA0-FC1B-640DAEF0E5FE}"/>
                </a:ext>
              </a:extLst>
            </p:cNvPr>
            <p:cNvSpPr txBox="1"/>
            <p:nvPr/>
          </p:nvSpPr>
          <p:spPr>
            <a:xfrm>
              <a:off x="2640157" y="1093179"/>
              <a:ext cx="1447800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en-US" sz="6600" b="1" dirty="0"/>
                <a:t>9x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81278-53A3-442C-3601-28D4695CF10F}"/>
                </a:ext>
              </a:extLst>
            </p:cNvPr>
            <p:cNvSpPr txBox="1"/>
            <p:nvPr/>
          </p:nvSpPr>
          <p:spPr>
            <a:xfrm>
              <a:off x="4319480" y="1608916"/>
              <a:ext cx="67031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dirty="0">
                  <a:latin typeface="+mj-lt"/>
                </a:rPr>
                <a:t>more likely enjoy working together       </a:t>
              </a:r>
              <a:br>
                <a:rPr lang="en-US" altLang="en-US" sz="3000" dirty="0">
                  <a:latin typeface="+mj-lt"/>
                </a:rPr>
              </a:br>
              <a:r>
                <a:rPr lang="en-US" altLang="en-US" sz="3000" dirty="0">
                  <a:latin typeface="+mj-lt"/>
                </a:rPr>
                <a:t>&amp; more likely look-out for each-other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0A9A6F-F0FD-3059-9F8F-D723906DE164}"/>
              </a:ext>
            </a:extLst>
          </p:cNvPr>
          <p:cNvGrpSpPr/>
          <p:nvPr/>
        </p:nvGrpSpPr>
        <p:grpSpPr>
          <a:xfrm>
            <a:off x="1298424" y="2637145"/>
            <a:ext cx="9595152" cy="1458413"/>
            <a:chOff x="2150533" y="2616674"/>
            <a:chExt cx="9595152" cy="14584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F10BBD-504F-B2A0-00BD-4C67C4100CDF}"/>
                </a:ext>
              </a:extLst>
            </p:cNvPr>
            <p:cNvSpPr txBox="1"/>
            <p:nvPr/>
          </p:nvSpPr>
          <p:spPr>
            <a:xfrm>
              <a:off x="2150533" y="2616674"/>
              <a:ext cx="1937424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en-US" sz="6600" b="1" dirty="0">
                  <a:solidFill>
                    <a:srgbClr val="181717"/>
                  </a:solidFill>
                </a:rPr>
                <a:t>43%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3DFC74-9303-52A3-BABD-970339C79659}"/>
                </a:ext>
              </a:extLst>
            </p:cNvPr>
            <p:cNvSpPr txBox="1"/>
            <p:nvPr/>
          </p:nvSpPr>
          <p:spPr>
            <a:xfrm>
              <a:off x="4319480" y="3022849"/>
              <a:ext cx="742620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dirty="0">
                  <a:latin typeface="+mj-lt"/>
                </a:rPr>
                <a:t>Safer on the job  (fewer incidents, more focused and less complacency)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F478F6-CAC0-20E7-EC50-2A01482D0B1B}"/>
              </a:ext>
            </a:extLst>
          </p:cNvPr>
          <p:cNvGrpSpPr/>
          <p:nvPr/>
        </p:nvGrpSpPr>
        <p:grpSpPr>
          <a:xfrm>
            <a:off x="994996" y="4121207"/>
            <a:ext cx="8995066" cy="1477634"/>
            <a:chOff x="1847105" y="4100736"/>
            <a:chExt cx="8995066" cy="14776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EA3A69-C04A-E7FC-B04C-379DAE42022C}"/>
                </a:ext>
              </a:extLst>
            </p:cNvPr>
            <p:cNvSpPr txBox="1"/>
            <p:nvPr/>
          </p:nvSpPr>
          <p:spPr>
            <a:xfrm>
              <a:off x="1847105" y="4100736"/>
              <a:ext cx="2240852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en-US" sz="6600" b="1" dirty="0">
                  <a:solidFill>
                    <a:srgbClr val="902006"/>
                  </a:solidFill>
                </a:rPr>
                <a:t>86%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5E8C29-AB5A-A090-3CFD-1EC6AB39CCBF}"/>
                </a:ext>
              </a:extLst>
            </p:cNvPr>
            <p:cNvSpPr txBox="1"/>
            <p:nvPr/>
          </p:nvSpPr>
          <p:spPr>
            <a:xfrm>
              <a:off x="4319481" y="4562707"/>
              <a:ext cx="652269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dirty="0">
                  <a:latin typeface="+mj-lt"/>
                </a:rPr>
                <a:t>more likely to be loyal to you, your offer, the job, the product and the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0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63786-7D34-B0AE-D9D8-93AB323BA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AADD6-EA8A-D988-E339-23390E7E6C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10569575" cy="7493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b="1" dirty="0">
                <a:latin typeface="+mn-lt"/>
              </a:rPr>
              <a:t>Validation</a:t>
            </a:r>
            <a:r>
              <a:rPr lang="en-US" altLang="en-US" sz="3600" b="1" dirty="0"/>
              <a:t> = Engagement = Influence</a:t>
            </a:r>
            <a:endParaRPr lang="en-US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E6BC83-B871-336F-E45D-AB6A6B8FD13C}"/>
              </a:ext>
            </a:extLst>
          </p:cNvPr>
          <p:cNvGrpSpPr/>
          <p:nvPr/>
        </p:nvGrpSpPr>
        <p:grpSpPr>
          <a:xfrm>
            <a:off x="2069869" y="1637607"/>
            <a:ext cx="8345612" cy="4114800"/>
            <a:chOff x="2640157" y="1093179"/>
            <a:chExt cx="7775324" cy="14584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62010D-1DE5-C0AE-D2C9-90D1BC158175}"/>
                </a:ext>
              </a:extLst>
            </p:cNvPr>
            <p:cNvSpPr txBox="1"/>
            <p:nvPr/>
          </p:nvSpPr>
          <p:spPr>
            <a:xfrm>
              <a:off x="2640157" y="1093179"/>
              <a:ext cx="1447800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endParaRPr lang="en-US" altLang="en-US" sz="66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9249C2-6693-AD7C-6BA7-AF6D2FC738D2}"/>
                </a:ext>
              </a:extLst>
            </p:cNvPr>
            <p:cNvSpPr txBox="1"/>
            <p:nvPr/>
          </p:nvSpPr>
          <p:spPr>
            <a:xfrm>
              <a:off x="4319481" y="1608916"/>
              <a:ext cx="6096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endParaRPr lang="en-US" altLang="en-US" sz="2800" dirty="0"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3538EE-6B04-2F5A-2511-7D66E1B61A18}"/>
              </a:ext>
            </a:extLst>
          </p:cNvPr>
          <p:cNvGrpSpPr/>
          <p:nvPr/>
        </p:nvGrpSpPr>
        <p:grpSpPr>
          <a:xfrm>
            <a:off x="1695796" y="2053245"/>
            <a:ext cx="9035044" cy="2800767"/>
            <a:chOff x="1695796" y="2053245"/>
            <a:chExt cx="9035044" cy="280076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AE40B0-825A-3381-C0EA-0805E3D10A7A}"/>
                </a:ext>
              </a:extLst>
            </p:cNvPr>
            <p:cNvSpPr txBox="1"/>
            <p:nvPr/>
          </p:nvSpPr>
          <p:spPr>
            <a:xfrm>
              <a:off x="2150533" y="2616674"/>
              <a:ext cx="1937424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endParaRPr lang="en-US" altLang="en-US" sz="6600" b="1" dirty="0">
                <a:solidFill>
                  <a:srgbClr val="AA2F2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1A168F-7AF7-B164-9BB9-C12AF7FF662D}"/>
                </a:ext>
              </a:extLst>
            </p:cNvPr>
            <p:cNvSpPr txBox="1"/>
            <p:nvPr/>
          </p:nvSpPr>
          <p:spPr>
            <a:xfrm>
              <a:off x="1695796" y="2053245"/>
              <a:ext cx="9035044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4400" b="1" dirty="0">
                  <a:latin typeface="+mj-lt"/>
                </a:rPr>
                <a:t>Making people feel </a:t>
              </a:r>
              <a:r>
                <a:rPr lang="en-US" altLang="en-US" sz="4400" b="1" dirty="0">
                  <a:solidFill>
                    <a:srgbClr val="AA2F23"/>
                  </a:solidFill>
                  <a:latin typeface="+mj-lt"/>
                </a:rPr>
                <a:t>valuable</a:t>
              </a:r>
              <a:r>
                <a:rPr lang="en-US" altLang="en-US" sz="4400" b="1" dirty="0">
                  <a:latin typeface="+mj-lt"/>
                </a:rPr>
                <a:t> and focusing much more on strengths than weaknesses, allows </a:t>
              </a:r>
              <a:r>
                <a:rPr lang="en-US" altLang="en-US" sz="4400" b="1" dirty="0">
                  <a:solidFill>
                    <a:srgbClr val="181717"/>
                  </a:solidFill>
                  <a:latin typeface="+mj-lt"/>
                </a:rPr>
                <a:t>everything</a:t>
              </a:r>
              <a:r>
                <a:rPr lang="en-US" altLang="en-US" sz="4400" b="1" dirty="0">
                  <a:latin typeface="+mj-lt"/>
                </a:rPr>
                <a:t> else you do to get better results!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C100B2-D2FB-1B4B-6465-C85C53E61D31}"/>
              </a:ext>
            </a:extLst>
          </p:cNvPr>
          <p:cNvGrpSpPr/>
          <p:nvPr/>
        </p:nvGrpSpPr>
        <p:grpSpPr>
          <a:xfrm>
            <a:off x="1847105" y="4100736"/>
            <a:ext cx="8568376" cy="1458413"/>
            <a:chOff x="1847105" y="4100736"/>
            <a:chExt cx="8568376" cy="14584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C5A68E-3D51-2A99-239E-88C0FEB50F22}"/>
                </a:ext>
              </a:extLst>
            </p:cNvPr>
            <p:cNvSpPr txBox="1"/>
            <p:nvPr/>
          </p:nvSpPr>
          <p:spPr>
            <a:xfrm>
              <a:off x="1847105" y="4100736"/>
              <a:ext cx="2240852" cy="1458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endParaRPr lang="en-US" altLang="en-US" sz="66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3DFEEA-40F9-0C6E-5FB6-958460AB6303}"/>
                </a:ext>
              </a:extLst>
            </p:cNvPr>
            <p:cNvSpPr txBox="1"/>
            <p:nvPr/>
          </p:nvSpPr>
          <p:spPr>
            <a:xfrm>
              <a:off x="4319481" y="4562707"/>
              <a:ext cx="6096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endParaRPr lang="en-US" alt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5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07DE-B4EB-D33B-65A0-A1572DE1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1600"/>
            <a:ext cx="10515600" cy="3190875"/>
          </a:xfrm>
        </p:spPr>
        <p:txBody>
          <a:bodyPr/>
          <a:lstStyle/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10F5BD-71CA-E87D-1316-5EFC1277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03029"/>
            <a:ext cx="10528300" cy="218662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9D240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Clarity and Loyalty </a:t>
            </a:r>
          </a:p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D1B07D-ADAD-7AAF-A0C6-B15E64B93A62}"/>
              </a:ext>
            </a:extLst>
          </p:cNvPr>
          <p:cNvCxnSpPr/>
          <p:nvPr/>
        </p:nvCxnSpPr>
        <p:spPr>
          <a:xfrm flipV="1">
            <a:off x="2230425" y="3429000"/>
            <a:ext cx="7731149" cy="34376"/>
          </a:xfrm>
          <a:prstGeom prst="line">
            <a:avLst/>
          </a:prstGeom>
          <a:ln w="104775">
            <a:solidFill>
              <a:srgbClr val="8F1B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030842-D449-83A1-73AF-C406311C2887}"/>
              </a:ext>
            </a:extLst>
          </p:cNvPr>
          <p:cNvSpPr txBox="1"/>
          <p:nvPr/>
        </p:nvSpPr>
        <p:spPr>
          <a:xfrm>
            <a:off x="-1" y="2051671"/>
            <a:ext cx="12377057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Engagement Creates </a:t>
            </a:r>
          </a:p>
        </p:txBody>
      </p:sp>
    </p:spTree>
    <p:extLst>
      <p:ext uri="{BB962C8B-B14F-4D97-AF65-F5344CB8AC3E}">
        <p14:creationId xmlns:p14="http://schemas.microsoft.com/office/powerpoint/2010/main" val="90660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F31952-4355-0712-5C4A-8A6E9309AC91}"/>
              </a:ext>
            </a:extLst>
          </p:cNvPr>
          <p:cNvSpPr/>
          <p:nvPr/>
        </p:nvSpPr>
        <p:spPr>
          <a:xfrm>
            <a:off x="0" y="4197926"/>
            <a:ext cx="12192000" cy="26600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934772-C564-0277-6C1D-810255D6D9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853543"/>
            <a:ext cx="12725400" cy="3261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does a good job look like when it’s finished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 just the steps to get there</a:t>
            </a:r>
          </a:p>
          <a:p>
            <a:pPr marL="342900" lvl="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Does everyone know what's expected of them to create success? 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 you know what you‘re clients and employees </a:t>
            </a:r>
            <a:r>
              <a:rPr lang="en-US" sz="32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value most</a:t>
            </a:r>
            <a:r>
              <a:rPr lang="en-US" sz="3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?       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/>
              <a:t>Are we asking the questions that make this kind of clarity happen?       </a:t>
            </a:r>
          </a:p>
          <a:p>
            <a:endParaRPr lang="en-US" sz="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D95ED5-22AA-8501-9A05-90F4E2C5E5CA}"/>
              </a:ext>
            </a:extLst>
          </p:cNvPr>
          <p:cNvGrpSpPr/>
          <p:nvPr/>
        </p:nvGrpSpPr>
        <p:grpSpPr>
          <a:xfrm>
            <a:off x="281308" y="876100"/>
            <a:ext cx="6995960" cy="2521765"/>
            <a:chOff x="281308" y="876100"/>
            <a:chExt cx="6995960" cy="2521765"/>
          </a:xfrm>
        </p:grpSpPr>
        <p:pic>
          <p:nvPicPr>
            <p:cNvPr id="3076" name="Picture 4" descr="Hand Drawn Dog Photos and Images | Shutterstock">
              <a:extLst>
                <a:ext uri="{FF2B5EF4-FFF2-40B4-BE49-F238E27FC236}">
                  <a16:creationId xmlns:a16="http://schemas.microsoft.com/office/drawing/2014/main" id="{211BF5B0-B976-EC6B-5373-AFE524FC3D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0" t="6109" r="21057" b="12955"/>
            <a:stretch>
              <a:fillRect/>
            </a:stretch>
          </p:blipFill>
          <p:spPr bwMode="auto">
            <a:xfrm>
              <a:off x="281308" y="876100"/>
              <a:ext cx="2226366" cy="252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36BFA6-B0A0-40F9-8A0D-59AA252DF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2169" y="1333021"/>
              <a:ext cx="4615099" cy="121494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2C6034-761D-9BFD-EADB-FAB99DE3069A}"/>
              </a:ext>
            </a:extLst>
          </p:cNvPr>
          <p:cNvGrpSpPr/>
          <p:nvPr/>
        </p:nvGrpSpPr>
        <p:grpSpPr>
          <a:xfrm>
            <a:off x="6736753" y="2668910"/>
            <a:ext cx="4978400" cy="1289957"/>
            <a:chOff x="6736753" y="2668910"/>
            <a:chExt cx="4978400" cy="12899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FA41F5-8301-CD7F-5229-57CA045F0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6753" y="2904767"/>
              <a:ext cx="4978400" cy="105410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B3CBC1-A855-2EFC-2AB4-F6BE69787408}"/>
                </a:ext>
              </a:extLst>
            </p:cNvPr>
            <p:cNvSpPr/>
            <p:nvPr/>
          </p:nvSpPr>
          <p:spPr>
            <a:xfrm>
              <a:off x="7917222" y="2668910"/>
              <a:ext cx="176710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cap="none" spc="0" dirty="0">
                  <a:ln/>
                  <a:solidFill>
                    <a:schemeClr val="accent4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CLARITY</a:t>
              </a:r>
              <a:endParaRPr lang="en-US" sz="3600" b="1" cap="none" spc="0">
                <a:ln/>
                <a:solidFill>
                  <a:schemeClr val="accent4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279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D1C38D-072E-4C78-5847-D5D708966761}"/>
              </a:ext>
            </a:extLst>
          </p:cNvPr>
          <p:cNvSpPr txBox="1"/>
          <p:nvPr/>
        </p:nvSpPr>
        <p:spPr>
          <a:xfrm>
            <a:off x="1236180" y="818192"/>
            <a:ext cx="9719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best question for creating clarity and loyalty </a:t>
            </a:r>
          </a:p>
          <a:p>
            <a:pPr algn="ctr"/>
            <a:endParaRPr lang="en-US" sz="28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6A72BF-A804-E0F0-B467-B396D31EE5C5}"/>
              </a:ext>
            </a:extLst>
          </p:cNvPr>
          <p:cNvGrpSpPr/>
          <p:nvPr/>
        </p:nvGrpSpPr>
        <p:grpSpPr>
          <a:xfrm>
            <a:off x="216718" y="1312132"/>
            <a:ext cx="11552370" cy="4516347"/>
            <a:chOff x="74152" y="903790"/>
            <a:chExt cx="11552370" cy="45163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F39A59-55B3-7562-B2CD-9A6AF0745736}"/>
                </a:ext>
              </a:extLst>
            </p:cNvPr>
            <p:cNvSpPr txBox="1"/>
            <p:nvPr/>
          </p:nvSpPr>
          <p:spPr>
            <a:xfrm>
              <a:off x="289832" y="1873286"/>
              <a:ext cx="1132720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Is there a question I didn’t ask you </a:t>
              </a:r>
              <a:br>
                <a:rPr lang="en-US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that you believe I should have?</a:t>
              </a:r>
              <a:endParaRPr lang="en-US" sz="700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F1FD0F-EDA5-2590-251F-1D4FFBE9DD39}"/>
                </a:ext>
              </a:extLst>
            </p:cNvPr>
            <p:cNvSpPr txBox="1"/>
            <p:nvPr/>
          </p:nvSpPr>
          <p:spPr>
            <a:xfrm>
              <a:off x="74152" y="903790"/>
              <a:ext cx="85241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rgbClr val="AA2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17D6FA-2169-4A83-4F21-9B5A84A1D1A8}"/>
                </a:ext>
              </a:extLst>
            </p:cNvPr>
            <p:cNvSpPr txBox="1"/>
            <p:nvPr/>
          </p:nvSpPr>
          <p:spPr>
            <a:xfrm>
              <a:off x="10774112" y="3481145"/>
              <a:ext cx="85241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b="1" dirty="0">
                  <a:solidFill>
                    <a:srgbClr val="AA2F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C8A667-F744-4FEF-D740-C00631B94A5C}"/>
              </a:ext>
            </a:extLst>
          </p:cNvPr>
          <p:cNvSpPr txBox="1"/>
          <p:nvPr/>
        </p:nvSpPr>
        <p:spPr>
          <a:xfrm>
            <a:off x="242698" y="5114326"/>
            <a:ext cx="11983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3600" dirty="0"/>
              <a:t>It proves you listened; it proves you care; </a:t>
            </a:r>
            <a:br>
              <a:rPr lang="en-US" sz="3600" dirty="0"/>
            </a:br>
            <a:r>
              <a:rPr lang="en-US" sz="3600" dirty="0"/>
              <a:t>and it may get them to ask the question they were afraid to ask.</a:t>
            </a:r>
          </a:p>
        </p:txBody>
      </p:sp>
    </p:spTree>
    <p:extLst>
      <p:ext uri="{BB962C8B-B14F-4D97-AF65-F5344CB8AC3E}">
        <p14:creationId xmlns:p14="http://schemas.microsoft.com/office/powerpoint/2010/main" val="319080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37F4D-4CFD-2FB0-4F31-EE718DCD0640}"/>
              </a:ext>
            </a:extLst>
          </p:cNvPr>
          <p:cNvSpPr/>
          <p:nvPr/>
        </p:nvSpPr>
        <p:spPr>
          <a:xfrm>
            <a:off x="-1" y="5808270"/>
            <a:ext cx="12192000" cy="10497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06970C-2793-2CD6-C0C1-4F6C01DB8C1C}"/>
              </a:ext>
            </a:extLst>
          </p:cNvPr>
          <p:cNvSpPr txBox="1">
            <a:spLocks/>
          </p:cNvSpPr>
          <p:nvPr/>
        </p:nvSpPr>
        <p:spPr>
          <a:xfrm>
            <a:off x="330234" y="5817547"/>
            <a:ext cx="9691405" cy="579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Helping people to develop their own brilliance is much more effective than just giving them yours!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6A72BF-A804-E0F0-B467-B396D31EE5C5}"/>
              </a:ext>
            </a:extLst>
          </p:cNvPr>
          <p:cNvGrpSpPr/>
          <p:nvPr/>
        </p:nvGrpSpPr>
        <p:grpSpPr>
          <a:xfrm>
            <a:off x="5790532" y="769617"/>
            <a:ext cx="3211423" cy="2087680"/>
            <a:chOff x="5861067" y="1873286"/>
            <a:chExt cx="3211423" cy="20876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F39A59-55B3-7562-B2CD-9A6AF0745736}"/>
                </a:ext>
              </a:extLst>
            </p:cNvPr>
            <p:cNvSpPr txBox="1"/>
            <p:nvPr/>
          </p:nvSpPr>
          <p:spPr>
            <a:xfrm>
              <a:off x="5861067" y="1873286"/>
              <a:ext cx="18473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br>
                <a:rPr lang="en-US" sz="28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1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17D6FA-2169-4A83-4F21-9B5A84A1D1A8}"/>
                </a:ext>
              </a:extLst>
            </p:cNvPr>
            <p:cNvSpPr txBox="1"/>
            <p:nvPr/>
          </p:nvSpPr>
          <p:spPr>
            <a:xfrm>
              <a:off x="8220080" y="2637527"/>
              <a:ext cx="8524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8000" b="1" dirty="0">
                <a:solidFill>
                  <a:srgbClr val="AA2F2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775011-5026-A704-ECF4-11B2D78F270B}"/>
              </a:ext>
            </a:extLst>
          </p:cNvPr>
          <p:cNvSpPr txBox="1"/>
          <p:nvPr/>
        </p:nvSpPr>
        <p:spPr>
          <a:xfrm>
            <a:off x="157018" y="1188720"/>
            <a:ext cx="12034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Offer understanding and guidance, not just expertise: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Let people know that you value their experience. 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People need to see what they already know matters.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C972E-A74D-5068-494A-1CB4BDDBFADD}"/>
              </a:ext>
            </a:extLst>
          </p:cNvPr>
          <p:cNvSpPr txBox="1"/>
          <p:nvPr/>
        </p:nvSpPr>
        <p:spPr>
          <a:xfrm>
            <a:off x="-136895" y="3730289"/>
            <a:ext cx="12415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People get loyal when shown how</a:t>
            </a:r>
            <a:r>
              <a:rPr lang="zh-CN" alt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4000" b="1" dirty="0">
                <a:solidFill>
                  <a:srgbClr val="AA2F2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OWN knowledge and</a:t>
            </a:r>
            <a:r>
              <a:rPr 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abilities</a:t>
            </a:r>
            <a:r>
              <a:rPr lang="en-US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help them succeed.</a:t>
            </a:r>
          </a:p>
        </p:txBody>
      </p:sp>
    </p:spTree>
    <p:extLst>
      <p:ext uri="{BB962C8B-B14F-4D97-AF65-F5344CB8AC3E}">
        <p14:creationId xmlns:p14="http://schemas.microsoft.com/office/powerpoint/2010/main" val="541762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BBEFBA5E3864C8021223B9EFB4587" ma:contentTypeVersion="" ma:contentTypeDescription="Create a new document." ma:contentTypeScope="" ma:versionID="01fe6710f59a81775746fd201858adc7">
  <xsd:schema xmlns:xsd="http://www.w3.org/2001/XMLSchema" xmlns:xs="http://www.w3.org/2001/XMLSchema" xmlns:p="http://schemas.microsoft.com/office/2006/metadata/properties" xmlns:ns2="f8fefa43-e382-4e17-8ef6-d62310d43086" targetNamespace="http://schemas.microsoft.com/office/2006/metadata/properties" ma:root="true" ma:fieldsID="6628ebae0951018a5e964545d8b1aed1" ns2:_="">
    <xsd:import namespace="f8fefa43-e382-4e17-8ef6-d62310d4308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efa43-e382-4e17-8ef6-d62310d430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1BD748-57B3-4203-B133-454237676434}"/>
</file>

<file path=customXml/itemProps2.xml><?xml version="1.0" encoding="utf-8"?>
<ds:datastoreItem xmlns:ds="http://schemas.openxmlformats.org/officeDocument/2006/customXml" ds:itemID="{8F948F11-F30F-44FD-91E6-715F12D96393}"/>
</file>

<file path=customXml/itemProps3.xml><?xml version="1.0" encoding="utf-8"?>
<ds:datastoreItem xmlns:ds="http://schemas.openxmlformats.org/officeDocument/2006/customXml" ds:itemID="{727C0045-5D82-44AC-8499-AC69A8B946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194495</TotalTime>
  <Words>1641</Words>
  <Application>Microsoft Office PowerPoint</Application>
  <PresentationFormat>Widescreen</PresentationFormat>
  <Paragraphs>149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Change is Mandatory…Stress is Optional           </vt:lpstr>
      <vt:lpstr>Curing Disengagement: Latest from Gallup  </vt:lpstr>
      <vt:lpstr>Engaged employees, clients and coworkers are…</vt:lpstr>
      <vt:lpstr>Engaged employees, clients and coworkers are…</vt:lpstr>
      <vt:lpstr>Validation = Engagement = Influence</vt:lpstr>
      <vt:lpstr> </vt:lpstr>
      <vt:lpstr>PowerPoint Presentation</vt:lpstr>
      <vt:lpstr>PowerPoint Presentation</vt:lpstr>
      <vt:lpstr>PowerPoint Presentation</vt:lpstr>
      <vt:lpstr>Generational Success : Acceptance = Influence</vt:lpstr>
      <vt:lpstr>Generational Success: Acceptance = Influence  </vt:lpstr>
      <vt:lpstr>Respect and Culture: Things have changed  </vt:lpstr>
      <vt:lpstr>The Reality of Success: Getting Real About People                </vt:lpstr>
      <vt:lpstr>Simple = Buy-in   </vt:lpstr>
      <vt:lpstr>Ownership, Celebration and Wisdom Create Change    </vt:lpstr>
      <vt:lpstr>Communicating Through Conflict: Transparency  s</vt:lpstr>
      <vt:lpstr>PowerPoint Presentation</vt:lpstr>
      <vt:lpstr>PowerPoint Presentation</vt:lpstr>
      <vt:lpstr>The Real Truth about Stress   </vt:lpstr>
      <vt:lpstr>You Can’t Lead by Example (if you are a bad example)   </vt:lpstr>
      <vt:lpstr>Your Influence in Action     </vt:lpstr>
      <vt:lpstr>PowerPoint Presentation</vt:lpstr>
      <vt:lpstr>Join us  Online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tobaben</dc:creator>
  <cp:lastModifiedBy>Anita Trevino</cp:lastModifiedBy>
  <cp:revision>199</cp:revision>
  <dcterms:created xsi:type="dcterms:W3CDTF">2022-09-01T19:50:45Z</dcterms:created>
  <dcterms:modified xsi:type="dcterms:W3CDTF">2025-10-16T14:30:29Z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0x010100F5DBBEFBA5E3864C8021223B9EFB4587</vt:lpwstr>
  </property>
</Properties>
</file>