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7" r:id="rId6"/>
  </p:sldMasterIdLst>
  <p:notesMasterIdLst>
    <p:notesMasterId r:id="rId25"/>
  </p:notesMasterIdLst>
  <p:sldIdLst>
    <p:sldId id="3452" r:id="rId7"/>
    <p:sldId id="2145705657" r:id="rId8"/>
    <p:sldId id="2145705656" r:id="rId9"/>
    <p:sldId id="2145705646" r:id="rId10"/>
    <p:sldId id="2145705658" r:id="rId11"/>
    <p:sldId id="2145705643" r:id="rId12"/>
    <p:sldId id="2145705655" r:id="rId13"/>
    <p:sldId id="2145705675" r:id="rId14"/>
    <p:sldId id="2145705663" r:id="rId15"/>
    <p:sldId id="2145705674" r:id="rId16"/>
    <p:sldId id="2145705635" r:id="rId17"/>
    <p:sldId id="2145705648" r:id="rId18"/>
    <p:sldId id="2145705662" r:id="rId19"/>
    <p:sldId id="2145705651" r:id="rId20"/>
    <p:sldId id="2145705650" r:id="rId21"/>
    <p:sldId id="2145705677" r:id="rId22"/>
    <p:sldId id="2145705676" r:id="rId23"/>
    <p:sldId id="35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E3C881-FEB4-0429-02BE-A0C66103EF77}" name="Teddie Norton" initials="TN" userId="S::Teddie.Norton@iiaba.net::6c39d231-b8d5-4113-9f2c-c6a325f324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Bonner" initials="SB" lastIdx="1" clrIdx="0">
    <p:extLst>
      <p:ext uri="{19B8F6BF-5375-455C-9EA6-DF929625EA0E}">
        <p15:presenceInfo xmlns:p15="http://schemas.microsoft.com/office/powerpoint/2012/main" userId="S::Susan.Bonner@iiaba.net::8bf9c08c-fb44-4c87-8fb9-a9d9e3a75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B59"/>
    <a:srgbClr val="62A5DD"/>
    <a:srgbClr val="1C2443"/>
    <a:srgbClr val="1D2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67537-8793-4EAC-BE38-87AC0BC91CA4}" v="52" dt="2025-10-03T15:54:48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32" Type="http://schemas.microsoft.com/office/2018/10/relationships/authors" Target="authors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3164-6AC9-4405-9273-D219AAED2D7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2C3A7-DECF-4834-A691-52BA9555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26C36-9F4A-C9D0-86BD-6C6CED93F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352E6-F9A4-2173-181A-76C5A07AA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BB46C-EA10-9DA7-6D41-96891CB88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19694-0531-2AA4-49A8-6C419DFCD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2C3A7-DECF-4834-A691-52BA955592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1867">
              <a:defRPr/>
            </a:pPr>
            <a:fld id="{93E7CF1F-AB55-43ED-A08C-36F600B4838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1867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813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659867-6171-FC47-AAE3-F7C4230BA244}"/>
              </a:ext>
            </a:extLst>
          </p:cNvPr>
          <p:cNvSpPr/>
          <p:nvPr userDrawn="1"/>
        </p:nvSpPr>
        <p:spPr>
          <a:xfrm>
            <a:off x="890913" y="846768"/>
            <a:ext cx="10410173" cy="5223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4983B-C239-264E-A947-7FB028CEE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8607" y="1470167"/>
            <a:ext cx="7114784" cy="1883219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and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D4A6B-AA6A-2741-8FA0-4D5D9A377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7254" y="3639616"/>
            <a:ext cx="84174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and Name Here</a:t>
            </a:r>
          </a:p>
        </p:txBody>
      </p:sp>
    </p:spTree>
    <p:extLst>
      <p:ext uri="{BB962C8B-B14F-4D97-AF65-F5344CB8AC3E}">
        <p14:creationId xmlns:p14="http://schemas.microsoft.com/office/powerpoint/2010/main" val="716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59999-5E75-9449-B252-CA32841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7E6024-486A-BC40-ACBB-F41E993E38A7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22EA-EB7A-A643-8D3D-DE28735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F7E5-BBEE-184C-A30A-B543DE8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B47E8C-9F6F-0A4A-8A8C-033D7C32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70" y="365125"/>
            <a:ext cx="80469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9A413-8819-594B-97EF-7C8979F0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70" y="1825625"/>
            <a:ext cx="804692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9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5369-E081-724B-88C9-7929602E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58E12-7D42-E548-A3D9-5336C8617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2"/>
            <a:ext cx="5157787" cy="28742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15F26-2AE6-E343-B03A-B8A9843F5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10E60-D217-554D-A83F-CCEFFD458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2874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EB68C-6B5E-5242-8292-D862DA25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6095" y="6123057"/>
            <a:ext cx="3551582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7DB1F-D463-8149-9C57-AF1E233E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025" y="6127750"/>
            <a:ext cx="500269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8D8BE8-DA38-B24A-B530-6FA5448FE043}"/>
              </a:ext>
            </a:extLst>
          </p:cNvPr>
          <p:cNvCxnSpPr>
            <a:cxnSpLocks/>
          </p:cNvCxnSpPr>
          <p:nvPr userDrawn="1"/>
        </p:nvCxnSpPr>
        <p:spPr>
          <a:xfrm>
            <a:off x="-87682" y="365125"/>
            <a:ext cx="99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F83D72-5AB2-4646-9AD2-67660E910C8B}"/>
              </a:ext>
            </a:extLst>
          </p:cNvPr>
          <p:cNvCxnSpPr>
            <a:cxnSpLocks/>
          </p:cNvCxnSpPr>
          <p:nvPr userDrawn="1"/>
        </p:nvCxnSpPr>
        <p:spPr>
          <a:xfrm>
            <a:off x="-87682" y="365125"/>
            <a:ext cx="99707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>
            <a:extLst>
              <a:ext uri="{FF2B5EF4-FFF2-40B4-BE49-F238E27FC236}">
                <a16:creationId xmlns:a16="http://schemas.microsoft.com/office/drawing/2014/main" id="{8ED51CA6-3F2E-1849-9D48-31BA043C71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9110" y="113429"/>
            <a:ext cx="1732594" cy="50338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A7CA953-1B7E-114C-95C0-E4252BCF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4012" cy="833438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55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25CC1-7E37-6A4C-9E2D-E2F509EFFC32}"/>
              </a:ext>
            </a:extLst>
          </p:cNvPr>
          <p:cNvCxnSpPr>
            <a:cxnSpLocks/>
          </p:cNvCxnSpPr>
          <p:nvPr userDrawn="1"/>
        </p:nvCxnSpPr>
        <p:spPr>
          <a:xfrm>
            <a:off x="-87682" y="365125"/>
            <a:ext cx="99707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69394E-AF36-754B-A8F0-AFD109713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9110" y="113429"/>
            <a:ext cx="1732594" cy="503389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405A893-A866-E443-ADB9-F46977A3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6095" y="6123057"/>
            <a:ext cx="3551582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4F613AE-225C-0D4D-9379-FB1714C9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025" y="6127750"/>
            <a:ext cx="500269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91194DE-55F6-FE4A-B877-3C1CF28B22B1}"/>
              </a:ext>
            </a:extLst>
          </p:cNvPr>
          <p:cNvSpPr/>
          <p:nvPr userDrawn="1"/>
        </p:nvSpPr>
        <p:spPr>
          <a:xfrm>
            <a:off x="5229703" y="0"/>
            <a:ext cx="69622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040DE-7189-8540-8B06-E7014972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757" y="729114"/>
            <a:ext cx="5598587" cy="990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31A4-5663-104B-9419-5D51EAC3B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758" y="1876927"/>
            <a:ext cx="5598588" cy="381656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98EEA3B-9BC2-4D44-AD49-77F9EBD1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7239" y="6127749"/>
            <a:ext cx="2869968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3E104036-3934-A440-9916-04776D9E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2077" y="6127750"/>
            <a:ext cx="500269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5A65688A-C4B0-8240-84A7-39E1CEF5C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3757" y="6058617"/>
            <a:ext cx="1732594" cy="503388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FBF1417-C758-6242-9EEC-E269C1C321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7065" y="348916"/>
            <a:ext cx="4574975" cy="61439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96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91194DE-55F6-FE4A-B877-3C1CF28B22B1}"/>
              </a:ext>
            </a:extLst>
          </p:cNvPr>
          <p:cNvSpPr/>
          <p:nvPr userDrawn="1"/>
        </p:nvSpPr>
        <p:spPr>
          <a:xfrm>
            <a:off x="5229703" y="0"/>
            <a:ext cx="6962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040DE-7189-8540-8B06-E7014972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757" y="729114"/>
            <a:ext cx="5598587" cy="990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31A4-5663-104B-9419-5D51EAC3B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758" y="1876927"/>
            <a:ext cx="5598588" cy="3816564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98EEA3B-9BC2-4D44-AD49-77F9EBD1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7239" y="6127749"/>
            <a:ext cx="2869968" cy="365125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5A65688A-C4B0-8240-84A7-39E1CEF5C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03758" y="6058617"/>
            <a:ext cx="1732591" cy="503388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FBF1417-C758-6242-9EEC-E269C1C321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36884" y="348916"/>
            <a:ext cx="4403078" cy="61439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EB11582A-27AF-3F4C-AEAD-CB53C351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2077" y="6127750"/>
            <a:ext cx="500269" cy="365125"/>
          </a:xfrm>
        </p:spPr>
        <p:txBody>
          <a:bodyPr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FAD67B-B932-194A-8C94-4874520BBF47}"/>
              </a:ext>
            </a:extLst>
          </p:cNvPr>
          <p:cNvSpPr/>
          <p:nvPr userDrawn="1"/>
        </p:nvSpPr>
        <p:spPr>
          <a:xfrm>
            <a:off x="6485021" y="-1"/>
            <a:ext cx="5715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27426-27AA-3440-95E9-7849B573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437347"/>
            <a:ext cx="5105401" cy="8910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15F4A-37AB-824A-9AF5-3DB26E6B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4254" y="409074"/>
            <a:ext cx="4860758" cy="6027821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C26C-5621-4D47-AAC1-A768A60A4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580" y="1491917"/>
            <a:ext cx="5105400" cy="42591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183E5A9-9EA2-B740-9497-308867D4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7811" y="6130207"/>
            <a:ext cx="252807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2074C56-1DC9-7C4E-8007-7BDDAE49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9" y="6130207"/>
            <a:ext cx="500269" cy="36512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F9A4AAC-9CCC-CA47-AC18-47FD4249D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6156" y="6053290"/>
            <a:ext cx="1732594" cy="5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FAD67B-B932-194A-8C94-4874520BBF47}"/>
              </a:ext>
            </a:extLst>
          </p:cNvPr>
          <p:cNvSpPr/>
          <p:nvPr userDrawn="1"/>
        </p:nvSpPr>
        <p:spPr>
          <a:xfrm>
            <a:off x="6485021" y="-1"/>
            <a:ext cx="5715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27426-27AA-3440-95E9-7849B573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437347"/>
            <a:ext cx="5105401" cy="8910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15F4A-37AB-824A-9AF5-3DB26E6B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4254" y="409074"/>
            <a:ext cx="4860758" cy="6027821"/>
          </a:xfrm>
          <a:ln w="762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C26C-5621-4D47-AAC1-A768A60A4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580" y="1491917"/>
            <a:ext cx="5105400" cy="42591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183E5A9-9EA2-B740-9497-308867D4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7811" y="6130207"/>
            <a:ext cx="2528073" cy="365125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2074C56-1DC9-7C4E-8007-7BDDAE49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9" y="6130207"/>
            <a:ext cx="500269" cy="365125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C0F1A4-2324-4B45-A696-EE9E3FFDE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36156" y="6053290"/>
            <a:ext cx="1732594" cy="5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F920-E7FA-0B4F-89CF-45362DBC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7E4C5-2B83-EB4C-891A-11C64A22C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9D218-5053-234D-B672-E3BB6C6B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6024-486A-BC40-ACBB-F41E993E38A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CAD6-0705-E247-8D19-FB47C0BD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20D3B-B322-8C41-9FCE-A75D3DF8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F328-F042-C242-B007-681D20A2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8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DFDE5F-4DC6-4D47-A968-A3436543B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87824-FF0A-9044-A1A0-1B65F7CC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8780-9C1B-304F-B499-315E194F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6024-486A-BC40-ACBB-F41E993E38A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FFDA-7FFC-594C-81A0-6F66D17D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DDA6-943C-7D43-AD14-EDFDD4B7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F328-F042-C242-B007-681D20A2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659867-6171-FC47-AAE3-F7C4230BA244}"/>
              </a:ext>
            </a:extLst>
          </p:cNvPr>
          <p:cNvSpPr/>
          <p:nvPr/>
        </p:nvSpPr>
        <p:spPr>
          <a:xfrm>
            <a:off x="890913" y="846768"/>
            <a:ext cx="10410173" cy="52233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4983B-C239-264E-A947-7FB028CEE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8607" y="1470167"/>
            <a:ext cx="7114784" cy="1883219"/>
          </a:xfrm>
        </p:spPr>
        <p:txBody>
          <a:bodyPr anchor="b"/>
          <a:lstStyle>
            <a:lvl1pPr algn="ctr">
              <a:defRPr sz="600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and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D4A6B-AA6A-2741-8FA0-4D5D9A377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7254" y="3639616"/>
            <a:ext cx="841749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and Name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3986E-621E-F144-8695-AE90DC67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0270-60F0-0F48-8FAB-FF5B9B83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76B93-89BA-4147-950C-2BF8A160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F2EF-2B8F-1146-A691-2BB087650E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4983B-C239-264E-A947-7FB028CEE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8607" y="3020291"/>
            <a:ext cx="7114784" cy="1607713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D4A6B-AA6A-2741-8FA0-4D5D9A377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8607" y="5156435"/>
            <a:ext cx="7114784" cy="831273"/>
          </a:xfrm>
        </p:spPr>
        <p:txBody>
          <a:bodyPr/>
          <a:lstStyle>
            <a:lvl1pPr marL="0" indent="0" algn="ctr">
              <a:buNone/>
              <a:defRPr sz="240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and Name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08CBD1-4C7E-2A42-A239-F082357E0E04}"/>
              </a:ext>
            </a:extLst>
          </p:cNvPr>
          <p:cNvSpPr/>
          <p:nvPr userDrawn="1"/>
        </p:nvSpPr>
        <p:spPr>
          <a:xfrm>
            <a:off x="5680362" y="6461872"/>
            <a:ext cx="831273" cy="83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F97E09-8E26-5340-A2FF-A19B6436A8AB}"/>
              </a:ext>
            </a:extLst>
          </p:cNvPr>
          <p:cNvSpPr/>
          <p:nvPr userDrawn="1"/>
        </p:nvSpPr>
        <p:spPr>
          <a:xfrm>
            <a:off x="5097827" y="-998173"/>
            <a:ext cx="1996345" cy="199634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D461EF-2B34-C44E-8071-E27DEA57FBEC}"/>
              </a:ext>
            </a:extLst>
          </p:cNvPr>
          <p:cNvCxnSpPr>
            <a:cxnSpLocks/>
          </p:cNvCxnSpPr>
          <p:nvPr/>
        </p:nvCxnSpPr>
        <p:spPr>
          <a:xfrm>
            <a:off x="-87682" y="365125"/>
            <a:ext cx="99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B44B3C5-920D-A04F-87DD-26BDBD1F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80" y="113429"/>
            <a:ext cx="1809054" cy="5033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6DC29B-D559-5740-B815-74355F0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365125"/>
            <a:ext cx="1057718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288B22-CDA9-4A41-84A1-ED9CB7BD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3" y="1825625"/>
            <a:ext cx="10577185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7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FE93E-DE52-9446-9BF6-14A52F7C9DFB}"/>
              </a:ext>
            </a:extLst>
          </p:cNvPr>
          <p:cNvSpPr/>
          <p:nvPr/>
        </p:nvSpPr>
        <p:spPr>
          <a:xfrm>
            <a:off x="-87682" y="-125260"/>
            <a:ext cx="12400767" cy="7102257"/>
          </a:xfrm>
          <a:prstGeom prst="rect">
            <a:avLst/>
          </a:prstGeom>
          <a:solidFill>
            <a:srgbClr val="1D2244">
              <a:alpha val="70000"/>
            </a:srgb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B5B418-49C7-F940-B386-8D76B7296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580" y="2088614"/>
            <a:ext cx="3206530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98241-0A12-0143-B696-A4591817F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7530" y="2088614"/>
            <a:ext cx="3222321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B41DB98-B820-5845-8530-29858F5EC1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31271" y="2088614"/>
            <a:ext cx="3222321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8DD78-554B-0043-BEF6-3F1C93DC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365125"/>
            <a:ext cx="10577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626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59999-5E75-9449-B252-CA32841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22EA-EB7A-A643-8D3D-DE28735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F7E5-BBEE-184C-A30A-B543DE8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90A76-AB1F-854A-8002-640B578151ED}"/>
              </a:ext>
            </a:extLst>
          </p:cNvPr>
          <p:cNvSpPr txBox="1"/>
          <p:nvPr/>
        </p:nvSpPr>
        <p:spPr>
          <a:xfrm>
            <a:off x="4549932" y="789140"/>
            <a:ext cx="56868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amet gravida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vitae gravida ipsum.</a:t>
            </a:r>
          </a:p>
          <a:p>
            <a:endParaRPr lang="en-US" sz="3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3000">
                <a:solidFill>
                  <a:srgbClr val="1D22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3000" err="1">
                <a:solidFill>
                  <a:srgbClr val="1D22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3000">
                <a:solidFill>
                  <a:srgbClr val="1D22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Eros.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1A953-DE16-5043-9C26-0D96BD13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754" y="632739"/>
            <a:ext cx="1117050" cy="779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94CBC-85B8-784C-B282-5C773F04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750" y="4807722"/>
            <a:ext cx="1117050" cy="7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C8AD-B41B-9245-950E-4554C3DB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65F6-7ABC-F941-8A49-FD55DB41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F1B70-2B00-9640-90FA-86643DAD5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5143" y="184785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DDEC-1047-4049-BFB1-2027CFA5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47660-0CC6-794A-8865-50BE913D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0EE7A-71CA-3441-B44F-95E6AB3F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44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FE93E-DE52-9446-9BF6-14A52F7C9DFB}"/>
              </a:ext>
            </a:extLst>
          </p:cNvPr>
          <p:cNvSpPr/>
          <p:nvPr/>
        </p:nvSpPr>
        <p:spPr>
          <a:xfrm>
            <a:off x="-87682" y="-125260"/>
            <a:ext cx="12400767" cy="7102257"/>
          </a:xfrm>
          <a:prstGeom prst="rect">
            <a:avLst/>
          </a:prstGeom>
          <a:solidFill>
            <a:srgbClr val="1D2244">
              <a:alpha val="70000"/>
            </a:srgb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CCBD4-4682-0E41-B007-94CCB6487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 Bigger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2F60-143D-E043-A047-F30DF0F3EC8E}"/>
              </a:ext>
            </a:extLst>
          </p:cNvPr>
          <p:cNvSpPr txBox="1"/>
          <p:nvPr/>
        </p:nvSpPr>
        <p:spPr>
          <a:xfrm>
            <a:off x="1396725" y="2093391"/>
            <a:ext cx="9398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3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amet gravida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vitae gravida ipsum.</a:t>
            </a:r>
          </a:p>
        </p:txBody>
      </p:sp>
    </p:spTree>
    <p:extLst>
      <p:ext uri="{BB962C8B-B14F-4D97-AF65-F5344CB8AC3E}">
        <p14:creationId xmlns:p14="http://schemas.microsoft.com/office/powerpoint/2010/main" val="1574125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59999-5E75-9449-B252-CA32841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22EA-EB7A-A643-8D3D-DE28735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F7E5-BBEE-184C-A30A-B543DE8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B47E8C-9F6F-0A4A-8A8C-033D7C32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70" y="365125"/>
            <a:ext cx="80469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9A413-8819-594B-97EF-7C8979F0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70" y="1825625"/>
            <a:ext cx="804692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989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59A1-3C0D-BD44-BE09-5B6E71BE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5369-E081-724B-88C9-7929602E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58E12-7D42-E548-A3D9-5336C8617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15F26-2AE6-E343-B03A-B8A9843F5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10E60-D217-554D-A83F-CCEFFD458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E3D9B-3859-7E4C-864C-D0267D81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EB68C-6B5E-5242-8292-D862DA25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7DB1F-D463-8149-9C57-AF1E233E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8D8BE8-DA38-B24A-B530-6FA5448FE043}"/>
              </a:ext>
            </a:extLst>
          </p:cNvPr>
          <p:cNvCxnSpPr>
            <a:cxnSpLocks/>
          </p:cNvCxnSpPr>
          <p:nvPr/>
        </p:nvCxnSpPr>
        <p:spPr>
          <a:xfrm>
            <a:off x="-87682" y="365125"/>
            <a:ext cx="99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16F3A-973A-524B-9CB2-C0AE9AFD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80" y="113429"/>
            <a:ext cx="1809054" cy="5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50B4-A2AF-854F-A1EE-F7CF763A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C6DE1-CF89-8A41-A4B7-29FC926A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863D8-1AFF-C444-BE73-A3A445B4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34F021-2FC3-C44E-8C1A-548C796F035D}"/>
              </a:ext>
            </a:extLst>
          </p:cNvPr>
          <p:cNvCxnSpPr>
            <a:cxnSpLocks/>
          </p:cNvCxnSpPr>
          <p:nvPr/>
        </p:nvCxnSpPr>
        <p:spPr>
          <a:xfrm>
            <a:off x="-87682" y="365125"/>
            <a:ext cx="99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0FF838A-3857-944D-8A14-460384AB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80" y="113429"/>
            <a:ext cx="1809054" cy="5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17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40DE-7189-8540-8B06-E7014972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31A4-5663-104B-9419-5D51EAC3B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DB69B-6177-FC4F-80DA-6442E07D6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C3161-31C8-1B42-B8C3-E34AC5C4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50C31-D67C-0248-A232-47F7D3DF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EC4C7-AFBB-0247-B826-3AA601BD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11F27A-AF88-7A40-BECD-23F7236B6900}"/>
              </a:ext>
            </a:extLst>
          </p:cNvPr>
          <p:cNvCxnSpPr>
            <a:cxnSpLocks/>
          </p:cNvCxnSpPr>
          <p:nvPr/>
        </p:nvCxnSpPr>
        <p:spPr>
          <a:xfrm>
            <a:off x="-87682" y="365125"/>
            <a:ext cx="99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73B8F5-F566-E445-B060-7E3FB6A7F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80" y="113429"/>
            <a:ext cx="1809054" cy="5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61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27426-27AA-3440-95E9-7849B573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15F4A-37AB-824A-9AF5-3DB26E6B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C26C-5621-4D47-AAC1-A768A60A4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1607C-5F2B-674C-B175-EF52F07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43C63-E819-6248-8761-4F91ED42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EF2C4-764F-5843-85E2-59B8EE1C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85809-B6B1-2E49-B642-5C80AD5C6355}"/>
              </a:ext>
            </a:extLst>
          </p:cNvPr>
          <p:cNvCxnSpPr>
            <a:cxnSpLocks/>
          </p:cNvCxnSpPr>
          <p:nvPr/>
        </p:nvCxnSpPr>
        <p:spPr>
          <a:xfrm>
            <a:off x="-87682" y="365125"/>
            <a:ext cx="99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8FA09F8-2D1D-694F-AA8E-07E08E5AE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80" y="113429"/>
            <a:ext cx="1809054" cy="5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8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C5780C-15CC-004D-8FC2-7ADE00DEE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Picture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70394BD-FD09-C64F-B3D6-82D8A4BCA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87254" y="2502567"/>
            <a:ext cx="8417490" cy="152801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and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B8A5612-2619-C044-8C36-FE7F67D4C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7254" y="4259178"/>
            <a:ext cx="8417490" cy="10361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and Name Here</a:t>
            </a:r>
          </a:p>
        </p:txBody>
      </p:sp>
    </p:spTree>
    <p:extLst>
      <p:ext uri="{BB962C8B-B14F-4D97-AF65-F5344CB8AC3E}">
        <p14:creationId xmlns:p14="http://schemas.microsoft.com/office/powerpoint/2010/main" val="27865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F920-E7FA-0B4F-89CF-45362DBC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7E4C5-2B83-EB4C-891A-11C64A22C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9D218-5053-234D-B672-E3BB6C6B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CAD6-0705-E247-8D19-FB47C0BD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20D3B-B322-8C41-9FCE-A75D3DF8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4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DFDE5F-4DC6-4D47-A968-A3436543B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87824-FF0A-9044-A1A0-1B65F7CC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8780-9C1B-304F-B499-315E194F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FFDA-7FFC-594C-81A0-6F66D17D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DDA6-943C-7D43-AD14-EDFDD4B7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2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AF7B-24D6-408A-9CE2-58760163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1AE82-7F5D-4EC3-86DB-49660B21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C571E-C2DB-4F9F-B6A3-D96BA189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65E71-20A1-4720-A2CA-6DDD8E7A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4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D461EF-2B34-C44E-8071-E27DEA57FBEC}"/>
              </a:ext>
            </a:extLst>
          </p:cNvPr>
          <p:cNvCxnSpPr>
            <a:cxnSpLocks/>
          </p:cNvCxnSpPr>
          <p:nvPr/>
        </p:nvCxnSpPr>
        <p:spPr>
          <a:xfrm>
            <a:off x="-87682" y="365125"/>
            <a:ext cx="9970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B44B3C5-920D-A04F-87DD-26BDBD1F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80" y="113429"/>
            <a:ext cx="1809054" cy="5033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6DC29B-D559-5740-B815-74355F0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365125"/>
            <a:ext cx="1057718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288B22-CDA9-4A41-84A1-ED9CB7BD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3" y="1825625"/>
            <a:ext cx="10577185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990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D461EF-2B34-C44E-8071-E27DEA57FBEC}"/>
              </a:ext>
            </a:extLst>
          </p:cNvPr>
          <p:cNvCxnSpPr>
            <a:cxnSpLocks/>
          </p:cNvCxnSpPr>
          <p:nvPr/>
        </p:nvCxnSpPr>
        <p:spPr>
          <a:xfrm>
            <a:off x="-87682" y="365125"/>
            <a:ext cx="99707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B44B3C5-920D-A04F-87DD-26BDBD1F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880" y="113429"/>
            <a:ext cx="1809054" cy="5033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6DC29B-D559-5740-B815-74355F0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452" y="365125"/>
            <a:ext cx="945043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288B22-CDA9-4A41-84A1-ED9CB7BD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452" y="1825625"/>
            <a:ext cx="9450435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308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FE93E-DE52-9446-9BF6-14A52F7C9DFB}"/>
              </a:ext>
            </a:extLst>
          </p:cNvPr>
          <p:cNvSpPr/>
          <p:nvPr/>
        </p:nvSpPr>
        <p:spPr>
          <a:xfrm>
            <a:off x="-87682" y="-125260"/>
            <a:ext cx="12400767" cy="7102257"/>
          </a:xfrm>
          <a:prstGeom prst="rect">
            <a:avLst/>
          </a:prstGeom>
          <a:solidFill>
            <a:srgbClr val="1D2244">
              <a:alpha val="70000"/>
            </a:srgb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B5B418-49C7-F940-B386-8D76B7296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580" y="2088614"/>
            <a:ext cx="3206530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98241-0A12-0143-B696-A4591817F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7530" y="2088614"/>
            <a:ext cx="3222321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B41DB98-B820-5845-8530-29858F5EC1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31271" y="2088614"/>
            <a:ext cx="3222321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8DD78-554B-0043-BEF6-3F1C93DC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365125"/>
            <a:ext cx="10577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248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59999-5E75-9449-B252-CA32841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22EA-EB7A-A643-8D3D-DE28735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F7E5-BBEE-184C-A30A-B543DE8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90A76-AB1F-854A-8002-640B578151ED}"/>
              </a:ext>
            </a:extLst>
          </p:cNvPr>
          <p:cNvSpPr txBox="1"/>
          <p:nvPr/>
        </p:nvSpPr>
        <p:spPr>
          <a:xfrm>
            <a:off x="4549932" y="789140"/>
            <a:ext cx="56868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amet gravida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vitae gravida ipsum.</a:t>
            </a:r>
          </a:p>
          <a:p>
            <a:endParaRPr lang="en-US" sz="3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3000">
                <a:solidFill>
                  <a:srgbClr val="1D22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3000" err="1">
                <a:solidFill>
                  <a:srgbClr val="1D22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3000">
                <a:solidFill>
                  <a:srgbClr val="1D22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Eros.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1A953-DE16-5043-9C26-0D96BD13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754" y="632739"/>
            <a:ext cx="1117050" cy="779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94CBC-85B8-784C-B282-5C773F04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750" y="4807722"/>
            <a:ext cx="1117050" cy="7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69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59999-5E75-9449-B252-CA32841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22EA-EB7A-A643-8D3D-DE28735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F7E5-BBEE-184C-A30A-B543DE8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90A76-AB1F-854A-8002-640B578151ED}"/>
              </a:ext>
            </a:extLst>
          </p:cNvPr>
          <p:cNvSpPr txBox="1"/>
          <p:nvPr/>
        </p:nvSpPr>
        <p:spPr>
          <a:xfrm>
            <a:off x="1713967" y="789140"/>
            <a:ext cx="56868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amet gravida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vitae gravida ipsum.</a:t>
            </a:r>
          </a:p>
          <a:p>
            <a:endParaRPr lang="en-US" sz="3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Eros.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1A953-DE16-5043-9C26-0D96BD13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89" y="632739"/>
            <a:ext cx="1117050" cy="779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94CBC-85B8-784C-B282-5C773F04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02" y="4887235"/>
            <a:ext cx="1117050" cy="77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16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FE93E-DE52-9446-9BF6-14A52F7C9DFB}"/>
              </a:ext>
            </a:extLst>
          </p:cNvPr>
          <p:cNvSpPr/>
          <p:nvPr/>
        </p:nvSpPr>
        <p:spPr>
          <a:xfrm>
            <a:off x="-87682" y="-125260"/>
            <a:ext cx="12400767" cy="7102257"/>
          </a:xfrm>
          <a:prstGeom prst="rect">
            <a:avLst/>
          </a:prstGeom>
          <a:solidFill>
            <a:srgbClr val="1D2244">
              <a:alpha val="70000"/>
            </a:srgb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CCBD4-4682-0E41-B007-94CCB6487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 Bigger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2F60-143D-E043-A047-F30DF0F3EC8E}"/>
              </a:ext>
            </a:extLst>
          </p:cNvPr>
          <p:cNvSpPr txBox="1"/>
          <p:nvPr/>
        </p:nvSpPr>
        <p:spPr>
          <a:xfrm>
            <a:off x="1396725" y="2093391"/>
            <a:ext cx="9398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interdum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3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amet gravida </a:t>
            </a:r>
            <a:r>
              <a:rPr lang="en-US" sz="30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vitae gravida ipsum.</a:t>
            </a:r>
          </a:p>
        </p:txBody>
      </p:sp>
    </p:spTree>
    <p:extLst>
      <p:ext uri="{BB962C8B-B14F-4D97-AF65-F5344CB8AC3E}">
        <p14:creationId xmlns:p14="http://schemas.microsoft.com/office/powerpoint/2010/main" val="3243349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59999-5E75-9449-B252-CA32841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22EA-EB7A-A643-8D3D-DE28735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F7E5-BBEE-184C-A30A-B543DE8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B47E8C-9F6F-0A4A-8A8C-033D7C32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870" y="365125"/>
            <a:ext cx="80469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9A413-8819-594B-97EF-7C8979F0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70" y="1825625"/>
            <a:ext cx="804692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7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70394BD-FD09-C64F-B3D6-82D8A4BCA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87255" y="1218082"/>
            <a:ext cx="8417490" cy="152801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and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B8A5612-2619-C044-8C36-FE7F67D4C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7255" y="2974693"/>
            <a:ext cx="8417490" cy="10361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and Name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525260-30F8-E44A-8C6F-B3CACCC2A7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93800"/>
            <a:ext cx="12192000" cy="2164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434B19-4FE6-AA43-AAB4-6EA5282DF836}"/>
              </a:ext>
            </a:extLst>
          </p:cNvPr>
          <p:cNvSpPr/>
          <p:nvPr userDrawn="1"/>
        </p:nvSpPr>
        <p:spPr>
          <a:xfrm>
            <a:off x="5680363" y="-415637"/>
            <a:ext cx="831273" cy="8312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57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50B5-AD7F-818E-B02E-152FB102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3216E-1542-75E0-1826-46AA702C3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6BAA-83F0-26B6-70DE-4177B3B2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4208-6835-44AD-9626-DE5A56C09DF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3B2D-0231-D526-D05E-77C60AE2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1721-C89D-5668-09CB-7AA1F5B5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252-C672-4B96-B75D-8766185D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D461EF-2B34-C44E-8071-E27DEA57FBEC}"/>
              </a:ext>
            </a:extLst>
          </p:cNvPr>
          <p:cNvCxnSpPr>
            <a:cxnSpLocks/>
          </p:cNvCxnSpPr>
          <p:nvPr userDrawn="1"/>
        </p:nvCxnSpPr>
        <p:spPr>
          <a:xfrm>
            <a:off x="-87682" y="365125"/>
            <a:ext cx="99707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B44B3C5-920D-A04F-87DD-26BDBD1F7D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9110" y="113429"/>
            <a:ext cx="1732594" cy="5033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6DC29B-D559-5740-B815-74355F0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681037"/>
            <a:ext cx="10577185" cy="1009651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288B22-CDA9-4A41-84A1-ED9CB7BD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3" y="1825625"/>
            <a:ext cx="10577185" cy="356138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7FF2DB5-C6B5-204F-9992-0611695A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6095" y="6123057"/>
            <a:ext cx="3551582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DED2A34-2CC2-FE48-AA28-7E25BC7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025" y="6127750"/>
            <a:ext cx="500269" cy="36512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FE93E-DE52-9446-9BF6-14A52F7C9DFB}"/>
              </a:ext>
            </a:extLst>
          </p:cNvPr>
          <p:cNvSpPr/>
          <p:nvPr userDrawn="1"/>
        </p:nvSpPr>
        <p:spPr>
          <a:xfrm>
            <a:off x="-104384" y="182563"/>
            <a:ext cx="12400767" cy="7102257"/>
          </a:xfrm>
          <a:prstGeom prst="rect">
            <a:avLst/>
          </a:prstGeom>
          <a:solidFill>
            <a:srgbClr val="1D2244">
              <a:alpha val="70000"/>
            </a:srgb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B5B418-49C7-F940-B386-8D76B7296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580" y="2088614"/>
            <a:ext cx="3206530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98241-0A12-0143-B696-A4591817F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7530" y="2088614"/>
            <a:ext cx="3222321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B41DB98-B820-5845-8530-29858F5EC1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31271" y="2088614"/>
            <a:ext cx="3222321" cy="4053047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8DD78-554B-0043-BEF6-3F1C93DC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365125"/>
            <a:ext cx="1057718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871A646-C6DB-C04C-8277-617BCF2C230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05107" y="6310312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C7E6024-486A-BC40-ACBB-F41E993E38A7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376C1B-F912-F14C-9CCE-85D67B1B1E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9580" y="6328515"/>
            <a:ext cx="270344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7E2C022-A864-034A-A685-22F6AF4F3B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10392" y="6328515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59999-5E75-9449-B252-CA328417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7421" y="6338147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C7E6024-486A-BC40-ACBB-F41E993E38A7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22EA-EB7A-A643-8D3D-DE287355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1" y="6356350"/>
            <a:ext cx="270344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CF7E5-BBEE-184C-A30A-B543DE80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1A953-DE16-5043-9C26-0D96BD13EC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0754" y="632739"/>
            <a:ext cx="1117050" cy="779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94CBC-85B8-784C-B282-5C773F04C6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36750" y="4807722"/>
            <a:ext cx="1117050" cy="7797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DAE3B8-F607-3D44-90F4-11397EC1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417" y="632739"/>
            <a:ext cx="5406334" cy="3959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07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C8AD-B41B-9245-950E-4554C3DB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65F6-7ABC-F941-8A49-FD55DB41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5181600" cy="3956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F1B70-2B00-9640-90FA-86643DAD5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5143" y="1847850"/>
            <a:ext cx="5181600" cy="39566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17F8F92-AD1C-014E-8B15-A53015C9DA9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37882" y="6310312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C7E6024-486A-BC40-ACBB-F41E993E38A7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A85689A-DF4A-7D4E-81CA-1F41ACEEFB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328515"/>
            <a:ext cx="260482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8BF9FA4-502F-CA40-A093-42A54C5735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75943" y="6328515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EFE93E-DE52-9446-9BF6-14A52F7C9DFB}"/>
              </a:ext>
            </a:extLst>
          </p:cNvPr>
          <p:cNvSpPr/>
          <p:nvPr userDrawn="1"/>
        </p:nvSpPr>
        <p:spPr>
          <a:xfrm>
            <a:off x="-104384" y="182563"/>
            <a:ext cx="12400767" cy="7102257"/>
          </a:xfrm>
          <a:prstGeom prst="rect">
            <a:avLst/>
          </a:prstGeom>
          <a:solidFill>
            <a:srgbClr val="1D2244">
              <a:alpha val="70000"/>
            </a:srgb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CCBD4-4682-0E41-B007-94CCB6487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 Bigger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8EE43A-8DAF-144E-95D1-5E62AE94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678"/>
            <a:ext cx="10515600" cy="3945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42EF8C83-6619-0A4E-A906-E7A6DDFCA85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37882" y="6310312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C7E6024-486A-BC40-ACBB-F41E993E38A7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37BED6B-3394-764D-88B4-63F596E931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328515"/>
            <a:ext cx="260482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592C91A-A269-3849-8057-68EDB8536E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75943" y="6328515"/>
            <a:ext cx="2377857" cy="3651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1014F-7F75-0546-A9E7-350ED4A1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26C4B-78B4-B743-9BD2-AD856003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22372-754F-F245-A57A-91E7C3BA3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C7E6024-486A-BC40-ACBB-F41E993E38A7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914D2-32EF-884B-AB51-3FB0836F2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E02AE-CB16-6E40-ADF1-524AA36CC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99BF328-F042-C242-B007-681D20A26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5" r:id="rId3"/>
    <p:sldLayoutId id="2147483664" r:id="rId4"/>
    <p:sldLayoutId id="2147483651" r:id="rId5"/>
    <p:sldLayoutId id="2147483661" r:id="rId6"/>
    <p:sldLayoutId id="2147483654" r:id="rId7"/>
    <p:sldLayoutId id="2147483652" r:id="rId8"/>
    <p:sldLayoutId id="2147483650" r:id="rId9"/>
    <p:sldLayoutId id="2147483660" r:id="rId10"/>
    <p:sldLayoutId id="2147483653" r:id="rId11"/>
    <p:sldLayoutId id="2147483663" r:id="rId12"/>
    <p:sldLayoutId id="2147483656" r:id="rId13"/>
    <p:sldLayoutId id="2147483665" r:id="rId14"/>
    <p:sldLayoutId id="2147483657" r:id="rId15"/>
    <p:sldLayoutId id="2147483666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Futura" panose="020B0602020204020303" pitchFamily="34" charset="-79"/>
          <a:ea typeface="Open Sans" panose="020B0606030504020204" pitchFamily="34" charset="0"/>
          <a:cs typeface="Futura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1014F-7F75-0546-A9E7-350ED4A1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26C4B-78B4-B743-9BD2-AD856003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22372-754F-F245-A57A-91E7C3BA3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BCBD830-296F-44A0-BFAC-C4D9DCC104CB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914D2-32EF-884B-AB51-3FB0836F2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E02AE-CB16-6E40-ADF1-524AA36CC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DD7589-BFBB-4882-B559-72533B72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1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secure.anedot.com/ashley-for-iowa/big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B74E-826B-4714-AB74-C95FF9168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868" y="1879270"/>
            <a:ext cx="8028264" cy="33844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1" dirty="0"/>
              <a:t>Big “I”</a:t>
            </a:r>
            <a:br>
              <a:rPr lang="en-US" sz="4900" b="1" dirty="0"/>
            </a:br>
            <a:r>
              <a:rPr lang="en-US" sz="4900" b="1" dirty="0"/>
              <a:t>Federal Government</a:t>
            </a:r>
            <a:br>
              <a:rPr lang="en-US" sz="4900" b="1" dirty="0"/>
            </a:br>
            <a:r>
              <a:rPr lang="en-US" sz="4900" b="1" dirty="0"/>
              <a:t>Affairs Update</a:t>
            </a:r>
            <a:br>
              <a:rPr lang="en-US" b="1" dirty="0"/>
            </a:br>
            <a:br>
              <a:rPr lang="en-US" b="1" dirty="0"/>
            </a:br>
            <a:r>
              <a:rPr lang="en-US" sz="2700" b="1" dirty="0"/>
              <a:t>Nathan Riedel</a:t>
            </a:r>
            <a:br>
              <a:rPr lang="en-US" sz="2700" b="1" dirty="0"/>
            </a:br>
            <a:r>
              <a:rPr lang="en-US" sz="2700" b="1" dirty="0"/>
              <a:t>Big “I” SVP, Federal Gov’t Affairs</a:t>
            </a:r>
          </a:p>
        </p:txBody>
      </p:sp>
    </p:spTree>
    <p:extLst>
      <p:ext uri="{BB962C8B-B14F-4D97-AF65-F5344CB8AC3E}">
        <p14:creationId xmlns:p14="http://schemas.microsoft.com/office/powerpoint/2010/main" val="65940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B1D89-1546-EC81-A8C6-319F1A55B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0504-33E7-D9F5-D012-6DD72F51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71" y="585788"/>
            <a:ext cx="10465258" cy="72944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Party Litigation Funding</a:t>
            </a:r>
            <a:endParaRPr lang="en-US" sz="4000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98B6-D72C-7319-11C4-9AB1740C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71" y="1422096"/>
            <a:ext cx="10754436" cy="43798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Third Party Litigation Funding (TPLF): when an outside agent – someone not involved in a legal dispute – pays a plaintiff’s legal fees with the expectation of financially profiting off any settlement or judgment.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It is a growing multibillion-dollar industry with sophisticated investors threatening the integrity of the U.S. Court System with many avoiding any U.S. tax obligation.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An estimated $15.2 billion in assets were allocated to U.S. commercial litigation investments in 2023, and a separate analysis predicts that commercial litigation funding could reach $31 billion in the U.S. by 2028.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Sophisticated i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nvestors treat our cou</a:t>
            </a:r>
            <a:r>
              <a:rPr lang="en-US" sz="2400" dirty="0"/>
              <a:t>rt system like a casino.</a:t>
            </a: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DFD1-02D8-4BC2-8197-6AB50383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71" y="585788"/>
            <a:ext cx="10465258" cy="7294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TPLF / Legal System Abuse</a:t>
            </a:r>
            <a:endParaRPr lang="en-US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50689-6FE8-4D82-B51C-284C8C79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71" y="1422096"/>
            <a:ext cx="10754436" cy="43798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Open Sans"/>
                <a:ea typeface="Open Sans"/>
                <a:cs typeface="Open Sans"/>
              </a:rPr>
              <a:t>Came close in the Senate tax bill, which at one point included a Big “I”-supported provision to tax TPLF proceeds at a 40.8% rate.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Open Sans"/>
                <a:ea typeface="Open Sans"/>
                <a:cs typeface="Open Sans"/>
              </a:rPr>
              <a:t>Litigation finance firms and plaintiffs’ bar launched aggressive campaign, and the Senate Parliamentarian ultimately stripped the provision.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latin typeface="Open Sans"/>
                <a:ea typeface="Open Sans"/>
                <a:cs typeface="Open Sans"/>
              </a:rPr>
              <a:t>The Litigation Transparency Act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requires disclosure of TPLF agreements and payments in civil lawsuits.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The Tackling Predatory Litigation Funding (TPLF) Act </a:t>
            </a:r>
            <a:r>
              <a:rPr lang="en-US" sz="2400" dirty="0"/>
              <a:t>would close the TPLF tax loophole.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Protecting our Courts from Foreign Manipulation Act </a:t>
            </a:r>
            <a:r>
              <a:rPr lang="en-US" sz="2400" dirty="0"/>
              <a:t>would increase transparency and prohibit foreign states &amp; sovereign wealth funds.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31C76-9874-962A-FC23-91170604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23EA-E280-AE3D-9F04-8649A8DF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585788"/>
            <a:ext cx="10353270" cy="7294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Federal Issues</a:t>
            </a:r>
            <a:endParaRPr lang="en-US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6BF4-528E-148B-21CC-F16EBD8B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456267"/>
            <a:ext cx="10728961" cy="43865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Reauthorize the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National Flood Insurance Program (NFIP)</a:t>
            </a:r>
            <a:r>
              <a:rPr lang="en-US" sz="2400" dirty="0">
                <a:latin typeface="Open Sans"/>
                <a:ea typeface="Open Sans"/>
                <a:cs typeface="Open Sans"/>
              </a:rPr>
              <a:t>. </a:t>
            </a: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2400" kern="100" dirty="0">
                <a:latin typeface="Open Sans"/>
                <a:ea typeface="Open Sans"/>
                <a:cs typeface="Open Sans"/>
              </a:rPr>
              <a:t>The Big "I" supports pre-disaster mitigation efforts, including the </a:t>
            </a:r>
            <a:r>
              <a:rPr lang="en-US" sz="2400" b="1" kern="100" dirty="0">
                <a:latin typeface="Open Sans"/>
                <a:ea typeface="Open Sans"/>
                <a:cs typeface="Open Sans"/>
              </a:rPr>
              <a:t>Fix Our Forests Act</a:t>
            </a:r>
            <a:r>
              <a:rPr lang="en-US" sz="2400" kern="100" dirty="0">
                <a:latin typeface="Open Sans"/>
                <a:ea typeface="Open Sans"/>
                <a:cs typeface="Open Sans"/>
              </a:rPr>
              <a:t>, the </a:t>
            </a:r>
            <a:r>
              <a:rPr lang="en-US" sz="2400" b="1" kern="100" dirty="0">
                <a:latin typeface="Open Sans"/>
                <a:ea typeface="Open Sans"/>
                <a:cs typeface="Open Sans"/>
              </a:rPr>
              <a:t>Disaster Resiliency and Coverage Act of 2025</a:t>
            </a:r>
            <a:r>
              <a:rPr lang="en-US" sz="2400" kern="100" dirty="0">
                <a:latin typeface="Open Sans"/>
                <a:ea typeface="Open Sans"/>
                <a:cs typeface="Open Sans"/>
              </a:rPr>
              <a:t>, and the </a:t>
            </a:r>
            <a:r>
              <a:rPr lang="en-US" sz="2400" b="1" kern="100" dirty="0">
                <a:latin typeface="Open Sans"/>
                <a:ea typeface="Open Sans"/>
                <a:cs typeface="Open Sans"/>
              </a:rPr>
              <a:t>Disaster Mitigation and Tax Parity Act of 2025</a:t>
            </a:r>
            <a:r>
              <a:rPr lang="en-US" sz="2400" kern="100" dirty="0">
                <a:latin typeface="Open Sans"/>
                <a:ea typeface="Open Sans"/>
                <a:cs typeface="Open Sans"/>
              </a:rPr>
              <a:t>.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Big "I" supports legislation to eliminate the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Federal Insurance Office (FIO)</a:t>
            </a:r>
            <a:r>
              <a:rPr lang="en-US" sz="2400" dirty="0">
                <a:latin typeface="Open Sans"/>
                <a:ea typeface="Open Sans"/>
                <a:cs typeface="Open Sans"/>
              </a:rPr>
              <a:t>, which has shown questionable value to consumers.</a:t>
            </a: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4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Data privacy legislation is being considered in the U.S. House.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400" dirty="0">
                <a:latin typeface="Open Sans"/>
                <a:ea typeface="Open Sans"/>
                <a:cs typeface="Open Sans"/>
              </a:rPr>
              <a:t>The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Terrorism Risk Insurance Act (TRIA)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is currently scheduled to expire on December 31, 2027.</a:t>
            </a:r>
            <a:endParaRPr lang="en-US" sz="23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4691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1D3F-9779-8D07-8622-E98C12029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B07B-EE82-1DF4-C3E0-E38F0F35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6" y="530352"/>
            <a:ext cx="9419843" cy="85906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Open Sans"/>
                <a:ea typeface="Open Sans"/>
                <a:cs typeface="Futura"/>
              </a:rPr>
              <a:t>Insurance Campaign Institute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6934F5-14AA-BD09-AC3E-2816B3670BC5}"/>
              </a:ext>
            </a:extLst>
          </p:cNvPr>
          <p:cNvSpPr txBox="1">
            <a:spLocks/>
          </p:cNvSpPr>
          <p:nvPr/>
        </p:nvSpPr>
        <p:spPr>
          <a:xfrm>
            <a:off x="3206337" y="1520042"/>
            <a:ext cx="8718961" cy="48076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Placing more insurance professionals in elected office is critical to shape public opinion and to enact good policy.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Objective: recruit, train and equip insurance professionals with the knowledge to run and win campaigns for elected office.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Candidates will come from the insurance industry (agents, brokers, underwriters, CSRs, company personnel, spouses &amp; family, etc.), have a strong business orientation, regardless of party affiliation, and desire to run for elected office.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The program is open to individuals seeking office at any level of government – local, state, or federal.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89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B3857-4FDA-B682-ECF0-0104C140F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2ED1-FBB6-F903-8990-63165B53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71" y="585788"/>
            <a:ext cx="10465258" cy="7294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 Institute Cont.</a:t>
            </a:r>
            <a:endParaRPr lang="en-US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D57F-C20A-D719-1044-92EF484E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71" y="1456267"/>
            <a:ext cx="10682635" cy="43865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The Institute is essentially a boot camp training program conducted over one full day, is comprehensive and covers the following topics: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Campaign organization, fundraising, polling, grassroots mobilization;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Social media, messaging and advertising; and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How to put the insurance community to work for you.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It will be funded with sponsorship money, and the only cost to participants will be transportation to/from DC.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The Institute will be conducted yearly with the inaugural program on April 20-21, 2026, immediately before the Big “I” Legislative Conference.</a:t>
            </a:r>
          </a:p>
        </p:txBody>
      </p:sp>
    </p:spTree>
    <p:extLst>
      <p:ext uri="{BB962C8B-B14F-4D97-AF65-F5344CB8AC3E}">
        <p14:creationId xmlns:p14="http://schemas.microsoft.com/office/powerpoint/2010/main" val="13290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4B5B-3A23-105A-DD44-59CA99DF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/>
                <a:ea typeface="Open Sans"/>
                <a:cs typeface="Open Sans"/>
              </a:rPr>
              <a:t>Big "I" in Congress</a:t>
            </a:r>
            <a:endParaRPr lang="en-US" b="1" dirty="0">
              <a:ea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9766-474D-BEA0-2CA3-CE4A073EF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017"/>
            <a:ext cx="5181600" cy="3956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20000"/>
              </a:lnSpc>
            </a:pPr>
            <a:r>
              <a:rPr lang="en-US" sz="1400" dirty="0"/>
              <a:t>U.S. Rep. Ashley Hinson (IA-02) running for U.S. Senate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</a:pPr>
            <a:r>
              <a:rPr lang="en-US" sz="1400" dirty="0"/>
              <a:t>Ashley has largely cleared the primary field and received endorsements from the President, Senate Leadership and many prominent officials in the state.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</a:pPr>
            <a:r>
              <a:rPr lang="en-US" sz="1400" dirty="0">
                <a:latin typeface="Open Sans"/>
                <a:ea typeface="Open Sans"/>
                <a:cs typeface="Open Sans"/>
              </a:rPr>
              <a:t>If we can get her across the finish line, she will immediately become one of the most knowledgeable Senators on insurance issues.</a:t>
            </a:r>
            <a:endParaRPr lang="en-US" sz="14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20000"/>
              </a:lnSpc>
            </a:pPr>
            <a:endParaRPr lang="en-US" sz="1400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 descr="A person smiling with a blue flannel shirt&#10;&#10;AI-generated content may be incorrect.">
            <a:extLst>
              <a:ext uri="{FF2B5EF4-FFF2-40B4-BE49-F238E27FC236}">
                <a16:creationId xmlns:a16="http://schemas.microsoft.com/office/drawing/2014/main" id="{33DE47AC-E892-6FDF-9940-BB50A738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624415"/>
            <a:ext cx="5894917" cy="3429000"/>
          </a:xfrm>
          <a:prstGeom prst="rect">
            <a:avLst/>
          </a:prstGeom>
        </p:spPr>
      </p:pic>
      <p:pic>
        <p:nvPicPr>
          <p:cNvPr id="8" name="Content Placeholder 4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DDB77309-8203-AA84-9B56-907839A613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" b="31"/>
          <a:stretch/>
        </p:blipFill>
        <p:spPr>
          <a:xfrm>
            <a:off x="1076325" y="4051300"/>
            <a:ext cx="2141009" cy="213942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AC4BFB-9788-AB3E-E5F6-7136F173AB43}"/>
              </a:ext>
            </a:extLst>
          </p:cNvPr>
          <p:cNvSpPr txBox="1"/>
          <p:nvPr/>
        </p:nvSpPr>
        <p:spPr>
          <a:xfrm>
            <a:off x="3729567" y="4667125"/>
            <a:ext cx="7833782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Open Sans"/>
              </a:rPr>
              <a:t>We want to show Ashley how much support she has from the independent agent community, and we have already begun fundraising on her behalf. We hope you’ll consider joining us with a contribution of any amount:</a:t>
            </a:r>
            <a:endParaRPr lang="en-US" sz="2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sz="1600">
              <a:solidFill>
                <a:srgbClr val="FFFFFF"/>
              </a:solidFill>
              <a:latin typeface="Open Sans"/>
            </a:endParaRPr>
          </a:p>
          <a:p>
            <a:r>
              <a:rPr lang="en-US" sz="2800" u="sng">
                <a:solidFill>
                  <a:srgbClr val="FFFFFF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https://secure.anedot.com/ashley-for-iowa/bigi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82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5614-85EE-B82A-D715-D16B4031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InsurPac in South Carolina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C6D6-3E30-F878-C7EA-0D5F2BC1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70" y="1690688"/>
            <a:ext cx="8046929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InsurPac is one of the largest and most recognized PACs on Capitol Hill.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In 2024, South Carolina ranked </a:t>
            </a:r>
            <a:r>
              <a:rPr lang="en-US" sz="2400" b="1" u="sng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1</a:t>
            </a:r>
            <a:r>
              <a:rPr lang="en-US" sz="2400" b="1" u="sng" baseline="30000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st</a:t>
            </a:r>
            <a:r>
              <a:rPr lang="en-US" sz="2400" b="1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in total raised, most raised from Young Agents, and in $$/agency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DAC3BC-EF86-CDE5-3DFE-2285A6BD7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18428"/>
              </p:ext>
            </p:extLst>
          </p:nvPr>
        </p:nvGraphicFramePr>
        <p:xfrm>
          <a:off x="3140365" y="4081857"/>
          <a:ext cx="8213434" cy="1869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178">
                  <a:extLst>
                    <a:ext uri="{9D8B030D-6E8A-4147-A177-3AD203B41FA5}">
                      <a16:colId xmlns:a16="http://schemas.microsoft.com/office/drawing/2014/main" val="55674762"/>
                    </a:ext>
                  </a:extLst>
                </a:gridCol>
                <a:gridCol w="2697580">
                  <a:extLst>
                    <a:ext uri="{9D8B030D-6E8A-4147-A177-3AD203B41FA5}">
                      <a16:colId xmlns:a16="http://schemas.microsoft.com/office/drawing/2014/main" val="2865438395"/>
                    </a:ext>
                  </a:extLst>
                </a:gridCol>
                <a:gridCol w="1941939">
                  <a:extLst>
                    <a:ext uri="{9D8B030D-6E8A-4147-A177-3AD203B41FA5}">
                      <a16:colId xmlns:a16="http://schemas.microsoft.com/office/drawing/2014/main" val="1328935819"/>
                    </a:ext>
                  </a:extLst>
                </a:gridCol>
                <a:gridCol w="1799737">
                  <a:extLst>
                    <a:ext uri="{9D8B030D-6E8A-4147-A177-3AD203B41FA5}">
                      <a16:colId xmlns:a16="http://schemas.microsoft.com/office/drawing/2014/main" val="2964981425"/>
                    </a:ext>
                  </a:extLst>
                </a:gridCol>
              </a:tblGrid>
              <a:tr h="559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InsurPac $$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$$ Per Agency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# Donors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009148"/>
                  </a:ext>
                </a:extLst>
              </a:tr>
              <a:tr h="351388"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  <a:endParaRPr lang="en-US" sz="1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222B5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$126,865.00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$417.32</a:t>
                      </a:r>
                      <a:endParaRPr lang="en-US" sz="1400" dirty="0">
                        <a:solidFill>
                          <a:srgbClr val="222B5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947872"/>
                  </a:ext>
                </a:extLst>
              </a:tr>
              <a:tr h="3985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$117,913.00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$406.60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4194190"/>
                  </a:ext>
                </a:extLst>
              </a:tr>
              <a:tr h="559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 YTD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$39,805.00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baseline="0" noProof="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$133.57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349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33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AD5437-B460-6DED-1672-D68942A91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210" y="886822"/>
            <a:ext cx="7114784" cy="65570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2024 InsurPac Major Donors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2628D-017B-044D-6F1B-B3EC489E3682}"/>
              </a:ext>
            </a:extLst>
          </p:cNvPr>
          <p:cNvSpPr txBox="1"/>
          <p:nvPr/>
        </p:nvSpPr>
        <p:spPr>
          <a:xfrm>
            <a:off x="4430010" y="1711042"/>
            <a:ext cx="372918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Millennium Club ($5,000): </a:t>
            </a:r>
          </a:p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endParaRPr lang="en-US" sz="1800" b="1" dirty="0">
              <a:solidFill>
                <a:srgbClr val="222B59"/>
              </a:solidFill>
              <a:latin typeface="Open Sans"/>
              <a:ea typeface="Open Sans"/>
              <a:cs typeface="Open Sans"/>
            </a:endParaRPr>
          </a:p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endParaRPr lang="en-US" sz="1800" b="1" dirty="0">
              <a:solidFill>
                <a:srgbClr val="222B59"/>
              </a:solidFill>
              <a:latin typeface="Open Sans"/>
              <a:ea typeface="Open Sans"/>
              <a:cs typeface="Open Sans"/>
            </a:endParaRPr>
          </a:p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endParaRPr lang="en-US" sz="1800" b="1" dirty="0">
              <a:solidFill>
                <a:srgbClr val="222B59"/>
              </a:solidFill>
              <a:latin typeface="Open Sans"/>
              <a:ea typeface="Open Sans"/>
              <a:cs typeface="Open Sans"/>
            </a:endParaRPr>
          </a:p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Platinum Club ($2,500-$4,999): </a:t>
            </a:r>
          </a:p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endParaRPr lang="en-US" sz="1800" b="1" dirty="0">
              <a:solidFill>
                <a:srgbClr val="222B59"/>
              </a:solidFill>
              <a:latin typeface="Open Sans"/>
              <a:ea typeface="Open Sans"/>
              <a:cs typeface="Open Sans"/>
            </a:endParaRPr>
          </a:p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endParaRPr lang="en-US" sz="1800" b="1" dirty="0">
              <a:solidFill>
                <a:srgbClr val="222B59"/>
              </a:solidFill>
              <a:latin typeface="Open Sans"/>
              <a:ea typeface="Open Sans"/>
              <a:cs typeface="Open Sans"/>
            </a:endParaRPr>
          </a:p>
          <a:p>
            <a:pPr marL="91440" indent="-182880" algn="ctr" fontAlgn="base">
              <a:lnSpc>
                <a:spcPct val="10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222B59"/>
                </a:solidFill>
                <a:latin typeface="Open Sans"/>
                <a:ea typeface="Open Sans"/>
                <a:cs typeface="Open Sans"/>
              </a:rPr>
              <a:t>Centennial Club ($1000-$2499):</a:t>
            </a:r>
            <a:endParaRPr lang="en-US" sz="1800" b="1" dirty="0">
              <a:solidFill>
                <a:srgbClr val="222B59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4750DE-E6E7-3C88-3056-136B68ACD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39597"/>
              </p:ext>
            </p:extLst>
          </p:nvPr>
        </p:nvGraphicFramePr>
        <p:xfrm>
          <a:off x="1372618" y="2095095"/>
          <a:ext cx="944676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628">
                  <a:extLst>
                    <a:ext uri="{9D8B030D-6E8A-4147-A177-3AD203B41FA5}">
                      <a16:colId xmlns:a16="http://schemas.microsoft.com/office/drawing/2014/main" val="3680163492"/>
                    </a:ext>
                  </a:extLst>
                </a:gridCol>
                <a:gridCol w="1961475">
                  <a:extLst>
                    <a:ext uri="{9D8B030D-6E8A-4147-A177-3AD203B41FA5}">
                      <a16:colId xmlns:a16="http://schemas.microsoft.com/office/drawing/2014/main" val="2961650024"/>
                    </a:ext>
                  </a:extLst>
                </a:gridCol>
                <a:gridCol w="1732403">
                  <a:extLst>
                    <a:ext uri="{9D8B030D-6E8A-4147-A177-3AD203B41FA5}">
                      <a16:colId xmlns:a16="http://schemas.microsoft.com/office/drawing/2014/main" val="1725219650"/>
                    </a:ext>
                  </a:extLst>
                </a:gridCol>
                <a:gridCol w="1902748">
                  <a:extLst>
                    <a:ext uri="{9D8B030D-6E8A-4147-A177-3AD203B41FA5}">
                      <a16:colId xmlns:a16="http://schemas.microsoft.com/office/drawing/2014/main" val="1454759435"/>
                    </a:ext>
                  </a:extLst>
                </a:gridCol>
                <a:gridCol w="1932507">
                  <a:extLst>
                    <a:ext uri="{9D8B030D-6E8A-4147-A177-3AD203B41FA5}">
                      <a16:colId xmlns:a16="http://schemas.microsoft.com/office/drawing/2014/main" val="94993655"/>
                    </a:ext>
                  </a:extLst>
                </a:gridCol>
              </a:tblGrid>
              <a:tr h="345931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2B59"/>
                          </a:solidFill>
                        </a:rPr>
                        <a:t>Gus Brabham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2B59"/>
                          </a:solidFill>
                        </a:rPr>
                        <a:t>Bret Carter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22B59"/>
                          </a:solidFill>
                        </a:rPr>
                        <a:t>Jon Jensen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22B59"/>
                          </a:solidFill>
                        </a:rPr>
                        <a:t>Robbie Nalley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22B59"/>
                          </a:solidFill>
                        </a:rPr>
                        <a:t>Tonya Thomason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24156"/>
                  </a:ext>
                </a:extLst>
              </a:tr>
              <a:tr h="26456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2B59"/>
                          </a:solidFill>
                        </a:rPr>
                        <a:t>Ashley Brady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222B59"/>
                          </a:solidFill>
                        </a:rPr>
                        <a:t>Zander Galloway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22B59"/>
                          </a:solidFill>
                        </a:rPr>
                        <a:t>Ben Myers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22B59"/>
                          </a:solidFill>
                        </a:rPr>
                        <a:t>Jay Taylor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222B59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0084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41188F-AE40-2DC5-A18A-FB6F1621D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46910"/>
              </p:ext>
            </p:extLst>
          </p:nvPr>
        </p:nvGraphicFramePr>
        <p:xfrm>
          <a:off x="530179" y="3515824"/>
          <a:ext cx="1113164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65">
                  <a:extLst>
                    <a:ext uri="{9D8B030D-6E8A-4147-A177-3AD203B41FA5}">
                      <a16:colId xmlns:a16="http://schemas.microsoft.com/office/drawing/2014/main" val="88744353"/>
                    </a:ext>
                  </a:extLst>
                </a:gridCol>
                <a:gridCol w="1326645">
                  <a:extLst>
                    <a:ext uri="{9D8B030D-6E8A-4147-A177-3AD203B41FA5}">
                      <a16:colId xmlns:a16="http://schemas.microsoft.com/office/drawing/2014/main" val="3036927680"/>
                    </a:ext>
                  </a:extLst>
                </a:gridCol>
                <a:gridCol w="1434943">
                  <a:extLst>
                    <a:ext uri="{9D8B030D-6E8A-4147-A177-3AD203B41FA5}">
                      <a16:colId xmlns:a16="http://schemas.microsoft.com/office/drawing/2014/main" val="258202361"/>
                    </a:ext>
                  </a:extLst>
                </a:gridCol>
                <a:gridCol w="1416893">
                  <a:extLst>
                    <a:ext uri="{9D8B030D-6E8A-4147-A177-3AD203B41FA5}">
                      <a16:colId xmlns:a16="http://schemas.microsoft.com/office/drawing/2014/main" val="2300158023"/>
                    </a:ext>
                  </a:extLst>
                </a:gridCol>
                <a:gridCol w="1940331">
                  <a:extLst>
                    <a:ext uri="{9D8B030D-6E8A-4147-A177-3AD203B41FA5}">
                      <a16:colId xmlns:a16="http://schemas.microsoft.com/office/drawing/2014/main" val="2563324174"/>
                    </a:ext>
                  </a:extLst>
                </a:gridCol>
                <a:gridCol w="1407869">
                  <a:extLst>
                    <a:ext uri="{9D8B030D-6E8A-4147-A177-3AD203B41FA5}">
                      <a16:colId xmlns:a16="http://schemas.microsoft.com/office/drawing/2014/main" val="2228073853"/>
                    </a:ext>
                  </a:extLst>
                </a:gridCol>
                <a:gridCol w="1868595">
                  <a:extLst>
                    <a:ext uri="{9D8B030D-6E8A-4147-A177-3AD203B41FA5}">
                      <a16:colId xmlns:a16="http://schemas.microsoft.com/office/drawing/2014/main" val="1360285208"/>
                    </a:ext>
                  </a:extLst>
                </a:gridCol>
              </a:tblGrid>
              <a:tr h="26271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222B59"/>
                          </a:solidFill>
                        </a:rPr>
                        <a:t>Jules Anderson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222B59"/>
                          </a:solidFill>
                        </a:rPr>
                        <a:t>Tom Bates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222B59"/>
                          </a:solidFill>
                        </a:rPr>
                        <a:t>John Dawson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222B59"/>
                          </a:solidFill>
                        </a:rPr>
                        <a:t>Matt Hamer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222B59"/>
                          </a:solidFill>
                        </a:rPr>
                        <a:t>Lindsay Hartfield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222B59"/>
                          </a:solidFill>
                        </a:rPr>
                        <a:t>Shane Lynn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222B59"/>
                          </a:solidFill>
                        </a:rPr>
                        <a:t>Jimmy Rowe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99605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5BC890-E61E-C6D3-EEC8-6D3B52D16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6124"/>
              </p:ext>
            </p:extLst>
          </p:nvPr>
        </p:nvGraphicFramePr>
        <p:xfrm>
          <a:off x="872617" y="4557975"/>
          <a:ext cx="10843969" cy="1424537"/>
        </p:xfrm>
        <a:graphic>
          <a:graphicData uri="http://schemas.openxmlformats.org/drawingml/2006/table">
            <a:tbl>
              <a:tblPr/>
              <a:tblGrid>
                <a:gridCol w="1583763">
                  <a:extLst>
                    <a:ext uri="{9D8B030D-6E8A-4147-A177-3AD203B41FA5}">
                      <a16:colId xmlns:a16="http://schemas.microsoft.com/office/drawing/2014/main" val="2881463267"/>
                    </a:ext>
                  </a:extLst>
                </a:gridCol>
                <a:gridCol w="1583763">
                  <a:extLst>
                    <a:ext uri="{9D8B030D-6E8A-4147-A177-3AD203B41FA5}">
                      <a16:colId xmlns:a16="http://schemas.microsoft.com/office/drawing/2014/main" val="116693356"/>
                    </a:ext>
                  </a:extLst>
                </a:gridCol>
                <a:gridCol w="1583763">
                  <a:extLst>
                    <a:ext uri="{9D8B030D-6E8A-4147-A177-3AD203B41FA5}">
                      <a16:colId xmlns:a16="http://schemas.microsoft.com/office/drawing/2014/main" val="1375695153"/>
                    </a:ext>
                  </a:extLst>
                </a:gridCol>
                <a:gridCol w="1583763">
                  <a:extLst>
                    <a:ext uri="{9D8B030D-6E8A-4147-A177-3AD203B41FA5}">
                      <a16:colId xmlns:a16="http://schemas.microsoft.com/office/drawing/2014/main" val="1787847044"/>
                    </a:ext>
                  </a:extLst>
                </a:gridCol>
                <a:gridCol w="1583763">
                  <a:extLst>
                    <a:ext uri="{9D8B030D-6E8A-4147-A177-3AD203B41FA5}">
                      <a16:colId xmlns:a16="http://schemas.microsoft.com/office/drawing/2014/main" val="259548231"/>
                    </a:ext>
                  </a:extLst>
                </a:gridCol>
                <a:gridCol w="1583763">
                  <a:extLst>
                    <a:ext uri="{9D8B030D-6E8A-4147-A177-3AD203B41FA5}">
                      <a16:colId xmlns:a16="http://schemas.microsoft.com/office/drawing/2014/main" val="2879481902"/>
                    </a:ext>
                  </a:extLst>
                </a:gridCol>
                <a:gridCol w="1341391">
                  <a:extLst>
                    <a:ext uri="{9D8B030D-6E8A-4147-A177-3AD203B41FA5}">
                      <a16:colId xmlns:a16="http://schemas.microsoft.com/office/drawing/2014/main" val="3414105993"/>
                    </a:ext>
                  </a:extLst>
                </a:gridCol>
              </a:tblGrid>
              <a:tr h="3829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Will Bowers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Peter Burrous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Lee Ellis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Ben Galloway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Danielle Lambert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Jen Myers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Julie Turner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21944"/>
                  </a:ext>
                </a:extLst>
              </a:tr>
              <a:tr h="33262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Rebecca Brady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Derrik Chandler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John Foreman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Melody Herring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Ryan Moniz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Frank Sheppard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Matt Wiseman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111890"/>
                  </a:ext>
                </a:extLst>
              </a:tr>
              <a:tr h="48612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 Briles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Dow Colet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Bill Fuge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Lauren Huffman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Bob Mosely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Paul Steadman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Garrett Wreden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160943"/>
                  </a:ext>
                </a:extLst>
              </a:tr>
              <a:tr h="545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Curtis Bull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Russ Dubinsky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Chad Gabrielson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Fran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Melinda Mosely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222B59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Drew Theodore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400" b="0" i="0" u="none" strike="noStrike" dirty="0">
                        <a:solidFill>
                          <a:srgbClr val="222B59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71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69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8091-5C60-4588-835B-386B447B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281126"/>
            <a:ext cx="10905066" cy="1195873"/>
          </a:xfrm>
        </p:spPr>
        <p:txBody>
          <a:bodyPr>
            <a:normAutofit/>
          </a:bodyPr>
          <a:lstStyle/>
          <a:p>
            <a:pPr algn="ctr"/>
            <a:r>
              <a:rPr lang="en-US" sz="5400" b="1" i="1"/>
              <a:t>INDIANA INFORMATION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E0CA366-AE67-4C98-8811-0C0B9B4DC0E9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9" b="11369"/>
          <a:stretch/>
        </p:blipFill>
        <p:spPr>
          <a:xfrm>
            <a:off x="0" y="0"/>
            <a:ext cx="1218893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206C54-8FA0-41B6-A527-1B196EDCB678}"/>
              </a:ext>
            </a:extLst>
          </p:cNvPr>
          <p:cNvSpPr/>
          <p:nvPr/>
        </p:nvSpPr>
        <p:spPr>
          <a:xfrm>
            <a:off x="377939" y="331802"/>
            <a:ext cx="66608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Big “I” Legislative Conference </a:t>
            </a:r>
            <a:b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</a:br>
            <a:endParaRPr kumimoji="0" lang="en-US" sz="4400" b="1" i="0" u="none" strike="noStrike" kern="1200" cap="none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April 22 – 24, 2026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2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4F56-B018-9224-A904-D5B948D8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644" y="365125"/>
            <a:ext cx="8406156" cy="10836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Open Sans"/>
                <a:cs typeface="Futura"/>
              </a:rPr>
              <a:t>Update on Government Funding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D7090-9BEB-095C-8B40-7376F13F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70" y="1450674"/>
            <a:ext cx="8406157" cy="469000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A partial federal government shutdown began on October 1 after Congress failed to agree on a new FY2026 funding deal.</a:t>
            </a:r>
            <a:endParaRPr lang="en-US" dirty="0"/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Roughly 750,000 federal employees have been placed on furlough. “Essential employees,” including active-duty military members, will be required to work despite not getting paid.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The House has passed a continuing resolution to keep the government open through November 21, giving Congress more time to complete 12 spending bills.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>
                <a:latin typeface="Open Sans"/>
                <a:ea typeface="Open Sans"/>
                <a:cs typeface="Open Sans"/>
              </a:rPr>
              <a:t>NFIP: FEMA still has authority to ensure payment of valid claims with the funds it has on hand. Existing policies are allowed to remain in effect until they expire.</a:t>
            </a:r>
          </a:p>
        </p:txBody>
      </p:sp>
    </p:spTree>
    <p:extLst>
      <p:ext uri="{BB962C8B-B14F-4D97-AF65-F5344CB8AC3E}">
        <p14:creationId xmlns:p14="http://schemas.microsoft.com/office/powerpoint/2010/main" val="256722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6BF1D-F9D6-2470-0CEE-BF36A7A7C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51B4-895B-0D52-44AD-2D3D0FFF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07" y="421105"/>
            <a:ext cx="10577185" cy="990307"/>
          </a:xfrm>
        </p:spPr>
        <p:txBody>
          <a:bodyPr/>
          <a:lstStyle/>
          <a:p>
            <a:r>
              <a:rPr lang="en-US" b="1">
                <a:latin typeface="Open Sans"/>
                <a:ea typeface="Open Sans"/>
                <a:cs typeface="Open Sans"/>
              </a:rPr>
              <a:t>Tax Reform </a:t>
            </a:r>
            <a:r>
              <a:rPr lang="en-US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 </a:t>
            </a:r>
            <a:endParaRPr lang="en-US" b="1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F0C3-5821-9566-C7DB-22DC7249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332" y="1411412"/>
            <a:ext cx="10577185" cy="46565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Open Sans"/>
                <a:ea typeface="Open Sans"/>
                <a:cs typeface="Open Sans"/>
              </a:rPr>
              <a:t>Congress passed (along party-lines) and the President signed into law the OBBB (now the “Working Families Tax Cut Act”) in July.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Open Sans"/>
                <a:ea typeface="Open Sans"/>
                <a:cs typeface="Open Sans"/>
              </a:rPr>
              <a:t>Throughout the process, Republicans had to navigate a razor thin margin to pass this major tax legislation. Fiscally-minded legislators were constantly looking for “pay-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fors</a:t>
            </a:r>
            <a:r>
              <a:rPr lang="en-US" sz="2400" dirty="0">
                <a:latin typeface="Open Sans"/>
                <a:ea typeface="Open Sans"/>
                <a:cs typeface="Open Sans"/>
              </a:rPr>
              <a:t>” to offset new spending.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Open Sans"/>
                <a:ea typeface="Open Sans"/>
                <a:cs typeface="Open Sans"/>
              </a:rPr>
              <a:t>Eliminate tax-exempt status of 501(c) organizations?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Open Sans"/>
                <a:ea typeface="Open Sans"/>
                <a:cs typeface="Open Sans"/>
              </a:rPr>
              <a:t>Increase the top marginal tax rate or create a millionaire tax?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Open Sans"/>
                <a:ea typeface="Open Sans"/>
                <a:cs typeface="Open Sans"/>
              </a:rPr>
              <a:t>Modify the 199A 20% deduction?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Open Sans"/>
                <a:ea typeface="Open Sans"/>
                <a:cs typeface="Open Sans"/>
              </a:rPr>
              <a:t>Make changes to the corporate rate?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latin typeface="Open Sans"/>
                <a:ea typeface="Open Sans"/>
                <a:cs typeface="Open Sans"/>
              </a:rPr>
              <a:t>Change the employer health benefits tax exclusion (estimated $300 billion cost annually?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58123-B491-CA46-7891-849266551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3F4B-B40C-6EEA-6197-0DB8AF7D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07" y="624840"/>
            <a:ext cx="10577185" cy="786572"/>
          </a:xfrm>
        </p:spPr>
        <p:txBody>
          <a:bodyPr/>
          <a:lstStyle/>
          <a:p>
            <a:r>
              <a:rPr lang="en-US" b="1" dirty="0">
                <a:latin typeface="Open Sans"/>
                <a:ea typeface="Open Sans"/>
                <a:cs typeface="Open Sans"/>
              </a:rPr>
              <a:t>Big Win for Big “I”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55EB-66A0-445C-8607-68CE6714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" y="1584960"/>
            <a:ext cx="10908307" cy="448296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dirty="0">
                <a:latin typeface="Open Sans"/>
                <a:ea typeface="Open Sans"/>
                <a:cs typeface="Open Sans"/>
              </a:rPr>
              <a:t>No changes to the U.S. corporate rate of 21%.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dirty="0"/>
              <a:t>Individual rates remain in place with a top tax bracket of 37% while modifying the inflation adjustment for various tax brackets.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dirty="0">
                <a:latin typeface="Open Sans"/>
                <a:ea typeface="Open Sans"/>
                <a:cs typeface="Open Sans"/>
              </a:rPr>
              <a:t>The 20% deduction (Section 199A) for pass-throughs made permanent. </a:t>
            </a:r>
          </a:p>
          <a:p>
            <a:pPr lvl="2">
              <a:lnSpc>
                <a:spcPct val="120000"/>
              </a:lnSpc>
              <a:spcBef>
                <a:spcPts val="1200"/>
              </a:spcBef>
            </a:pPr>
            <a:r>
              <a:rPr lang="en-US" sz="8000" dirty="0">
                <a:latin typeface="Open Sans"/>
                <a:ea typeface="Open Sans"/>
                <a:cs typeface="Open Sans"/>
              </a:rPr>
              <a:t>In 2018 the Big “I” worked to make sure IAs were not considered “specified services” and therefore able to take full advantage of this provision. </a:t>
            </a:r>
            <a:endParaRPr lang="en-US" sz="96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600" dirty="0"/>
              <a:t>According to the 2024 AUS, 86% of Big “I” members are organized as pass-through entities. </a:t>
            </a:r>
          </a:p>
        </p:txBody>
      </p:sp>
    </p:spTree>
    <p:extLst>
      <p:ext uri="{BB962C8B-B14F-4D97-AF65-F5344CB8AC3E}">
        <p14:creationId xmlns:p14="http://schemas.microsoft.com/office/powerpoint/2010/main" val="383663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030CA-BE81-54D0-E4EA-701B9C83D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5938-4313-2CDC-79F5-CF2064B4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87" y="624840"/>
            <a:ext cx="10908306" cy="786572"/>
          </a:xfrm>
        </p:spPr>
        <p:txBody>
          <a:bodyPr/>
          <a:lstStyle/>
          <a:p>
            <a:r>
              <a:rPr lang="en-US" b="1" dirty="0">
                <a:latin typeface="Open Sans"/>
                <a:ea typeface="Open Sans"/>
                <a:cs typeface="Open Sans"/>
              </a:rPr>
              <a:t>Yearly Savings According to Survey</a:t>
            </a:r>
          </a:p>
        </p:txBody>
      </p:sp>
      <p:pic>
        <p:nvPicPr>
          <p:cNvPr id="5" name="Picture 4" descr="A blue pie chart with green and orange triangles&#10;&#10;AI-generated content may be incorrect.">
            <a:extLst>
              <a:ext uri="{FF2B5EF4-FFF2-40B4-BE49-F238E27FC236}">
                <a16:creationId xmlns:a16="http://schemas.microsoft.com/office/drawing/2014/main" id="{90702F9B-E088-400D-426F-BF4ECB92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5" y="1678773"/>
            <a:ext cx="5759795" cy="3601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D5ECF-A9E0-B17A-7C9C-CD78F90B4DF5}"/>
              </a:ext>
            </a:extLst>
          </p:cNvPr>
          <p:cNvSpPr txBox="1"/>
          <p:nvPr/>
        </p:nvSpPr>
        <p:spPr>
          <a:xfrm>
            <a:off x="4301079" y="5329834"/>
            <a:ext cx="75412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ea typeface="Calibri"/>
                <a:cs typeface="Calibri"/>
              </a:rPr>
              <a:t>Data collected from a survey of 402 pass through agencies in September 2025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A7D4D-80A1-1F1B-C193-39243C630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887" y="1624220"/>
            <a:ext cx="5538908" cy="36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A10B-1588-DE75-35F3-548278BB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9160932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Open Sans"/>
                <a:ea typeface="Open Sans"/>
                <a:cs typeface="Open Sans"/>
              </a:rPr>
              <a:t>Big Win for Big “I”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CEAF-6609-E60A-8389-BBD59231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67" y="1690688"/>
            <a:ext cx="8754533" cy="485848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The House tax package originally included language to subject tax-exempt organizations’ royalty income to the unrelated business income tax (UBIT) – 21%. </a:t>
            </a:r>
            <a:endParaRPr lang="en-US" sz="22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The Big “I” led the coalition efforts on this issue and successfully worked with the Ways &amp; Means Committee Chair and House Republican leadership to remove that entire section of the bill.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According to the 2023 990 disclosures and information states provided, subjecting royalty income to UBIT would have cost Big “I” state associations approximately $2 million annually.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200" dirty="0">
                <a:latin typeface="Open Sans"/>
                <a:ea typeface="Open Sans"/>
                <a:cs typeface="Open Sans"/>
              </a:rPr>
              <a:t>This advocacy saved Big I South Carolina $42,000 annually.</a:t>
            </a:r>
          </a:p>
        </p:txBody>
      </p:sp>
    </p:spTree>
    <p:extLst>
      <p:ext uri="{BB962C8B-B14F-4D97-AF65-F5344CB8AC3E}">
        <p14:creationId xmlns:p14="http://schemas.microsoft.com/office/powerpoint/2010/main" val="291117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84CA6-009A-6BC0-7C22-094409D5A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C63D8-CA69-AA80-ED4B-B07A605D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71" y="802106"/>
            <a:ext cx="11024013" cy="48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B3857-4FDA-B682-ECF0-0104C140F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2ED1-FBB6-F903-8990-63165B53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71" y="585788"/>
            <a:ext cx="10465258" cy="8319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Verdicts are Skyrocketing</a:t>
            </a:r>
            <a:endParaRPr lang="en-US" b="1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E2A79-74CE-646C-DB6E-3EA378E5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87" y="1742417"/>
            <a:ext cx="5377008" cy="83193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E44439-6F66-1F75-037F-D0DC66F660AC}"/>
              </a:ext>
            </a:extLst>
          </p:cNvPr>
          <p:cNvGraphicFramePr>
            <a:graphicFrameLocks noGrp="1"/>
          </p:cNvGraphicFramePr>
          <p:nvPr/>
        </p:nvGraphicFramePr>
        <p:xfrm>
          <a:off x="5951621" y="2451099"/>
          <a:ext cx="5377008" cy="28588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2990">
                  <a:extLst>
                    <a:ext uri="{9D8B030D-6E8A-4147-A177-3AD203B41FA5}">
                      <a16:colId xmlns:a16="http://schemas.microsoft.com/office/drawing/2014/main" val="3164317793"/>
                    </a:ext>
                  </a:extLst>
                </a:gridCol>
                <a:gridCol w="2714018">
                  <a:extLst>
                    <a:ext uri="{9D8B030D-6E8A-4147-A177-3AD203B41FA5}">
                      <a16:colId xmlns:a16="http://schemas.microsoft.com/office/drawing/2014/main" val="4086934280"/>
                    </a:ext>
                  </a:extLst>
                </a:gridCol>
              </a:tblGrid>
              <a:tr h="7574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1994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90435"/>
                  </a:ext>
                </a:extLst>
              </a:tr>
              <a:tr h="5420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Liebeck v. McDonald’s: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Garcia v. Starbucks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5935"/>
                  </a:ext>
                </a:extLst>
              </a:tr>
              <a:tr h="1559366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$160,000 Compensatory Damages and $2.7M in Punitive Damages (reduced to $480,000 by the judge)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$50 million </a:t>
                      </a:r>
                      <a:r>
                        <a:rPr lang="en-US" sz="16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compensatory and punitive damages.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394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2E8382-E694-DB54-C5CF-B169985970F5}"/>
              </a:ext>
            </a:extLst>
          </p:cNvPr>
          <p:cNvSpPr txBox="1"/>
          <p:nvPr/>
        </p:nvSpPr>
        <p:spPr>
          <a:xfrm>
            <a:off x="683384" y="1742417"/>
            <a:ext cx="465863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Verdicts in liability lawsuits have skyrocketed and are especially notable in product liability and commercial auto, rising 7.1% annually between 2016 and 2022.</a:t>
            </a:r>
          </a:p>
          <a:p>
            <a:pPr marL="342900" marR="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Policyholders should be made whole when appropriate, but the plaintiff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’s bar is exploiting the judicial system for financial benefit. </a:t>
            </a:r>
            <a:r>
              <a:rPr lang="en-US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abuse leads to higher insurance costs for all consumers.</a:t>
            </a:r>
            <a:endParaRPr lang="en-US" sz="2000" b="1" i="0" u="none" strike="noStrike" baseline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32"/>
    </mc:Choice>
    <mc:Fallback xmlns="">
      <p:transition spd="slow" advTm="708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50D566-AEFA-9BC5-4EFA-E398F1B0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530353"/>
            <a:ext cx="11429353" cy="75600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Open Sans"/>
                <a:ea typeface="Open Sans"/>
                <a:cs typeface="Futura"/>
              </a:rPr>
              <a:t>Lawyer Advertising Attacking Insurers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03E244-C786-99C5-28C6-186DDD4DD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3" y="1441343"/>
            <a:ext cx="11807286" cy="50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g I Theme 1">
      <a:dk1>
        <a:srgbClr val="000000"/>
      </a:dk1>
      <a:lt1>
        <a:srgbClr val="FFFFFF"/>
      </a:lt1>
      <a:dk2>
        <a:srgbClr val="242541"/>
      </a:dk2>
      <a:lt2>
        <a:srgbClr val="7F8285"/>
      </a:lt2>
      <a:accent1>
        <a:srgbClr val="20285B"/>
      </a:accent1>
      <a:accent2>
        <a:srgbClr val="56A3DA"/>
      </a:accent2>
      <a:accent3>
        <a:srgbClr val="F2B130"/>
      </a:accent3>
      <a:accent4>
        <a:srgbClr val="20285B"/>
      </a:accent4>
      <a:accent5>
        <a:srgbClr val="56A3DA"/>
      </a:accent5>
      <a:accent6>
        <a:srgbClr val="EC563B"/>
      </a:accent6>
      <a:hlink>
        <a:srgbClr val="56A3DA"/>
      </a:hlink>
      <a:folHlink>
        <a:srgbClr val="F1B1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 Theme" id="{B59FE1DB-6885-45C7-A63D-14F4A8FB4F45}" vid="{BAA7D6E2-3C24-43DF-A124-6CD989ED17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D283E441ACB4F9E1D17C91DB6C40D" ma:contentTypeVersion="17" ma:contentTypeDescription="Create a new document." ma:contentTypeScope="" ma:versionID="3b34fbeed841d36ea44b9a12bdc383df">
  <xsd:schema xmlns:xsd="http://www.w3.org/2001/XMLSchema" xmlns:xs="http://www.w3.org/2001/XMLSchema" xmlns:p="http://schemas.microsoft.com/office/2006/metadata/properties" xmlns:ns2="6d18bf0f-1626-461f-ac5b-12e216961019" xmlns:ns3="4a4b8f1a-a798-41f8-84a7-522742bdf26b" xmlns:ns4="http://schemas.microsoft.com/sharepoint/v4" targetNamespace="http://schemas.microsoft.com/office/2006/metadata/properties" ma:root="true" ma:fieldsID="e966432c3871fd676a72292bde5c8234" ns2:_="" ns3:_="" ns4:_="">
    <xsd:import namespace="6d18bf0f-1626-461f-ac5b-12e216961019"/>
    <xsd:import namespace="4a4b8f1a-a798-41f8-84a7-522742bdf26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4:IconOverlay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8bf0f-1626-461f-ac5b-12e21696101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3e67652-18ca-47ad-b721-5786099ef2bc}" ma:internalName="TaxCatchAll" ma:showField="CatchAllData" ma:web="6d18bf0f-1626-461f-ac5b-12e2169610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b8f1a-a798-41f8-84a7-522742bdf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b7f2297-65ac-463b-bc62-fbdbd77c49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BBEFBA5E3864C8021223B9EFB4587" ma:contentTypeVersion="" ma:contentTypeDescription="Create a new document." ma:contentTypeScope="" ma:versionID="01fe6710f59a81775746fd201858adc7">
  <xsd:schema xmlns:xsd="http://www.w3.org/2001/XMLSchema" xmlns:xs="http://www.w3.org/2001/XMLSchema" xmlns:p="http://schemas.microsoft.com/office/2006/metadata/properties" xmlns:ns2="f8fefa43-e382-4e17-8ef6-d62310d43086" targetNamespace="http://schemas.microsoft.com/office/2006/metadata/properties" ma:root="true" ma:fieldsID="6628ebae0951018a5e964545d8b1aed1" ns2:_="">
    <xsd:import namespace="f8fefa43-e382-4e17-8ef6-d62310d4308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efa43-e382-4e17-8ef6-d62310d430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fefa43-e382-4e17-8ef6-d62310d43086">
      <UserInfo>
        <DisplayName/>
        <AccountId xsi:nil="true"/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9A037-9EAC-47EB-804B-67F83ACAB32E}">
  <ds:schemaRefs>
    <ds:schemaRef ds:uri="4a4b8f1a-a798-41f8-84a7-522742bdf26b"/>
    <ds:schemaRef ds:uri="6d18bf0f-1626-461f-ac5b-12e2169610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22B3E9-89BD-4378-9BC0-A00908224C45}"/>
</file>

<file path=customXml/itemProps3.xml><?xml version="1.0" encoding="utf-8"?>
<ds:datastoreItem xmlns:ds="http://schemas.openxmlformats.org/officeDocument/2006/customXml" ds:itemID="{61F015C4-F031-4257-AF80-9379F198668D}">
  <ds:schemaRefs>
    <ds:schemaRef ds:uri="4a4b8f1a-a798-41f8-84a7-522742bdf26b"/>
    <ds:schemaRef ds:uri="6d18bf0f-1626-461f-ac5b-12e216961019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.xml><?xml version="1.0" encoding="utf-8"?>
<ds:datastoreItem xmlns:ds="http://schemas.openxmlformats.org/officeDocument/2006/customXml" ds:itemID="{AFFF6624-5463-4FCE-BE5F-2287BEB2F1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1451</Words>
  <Application>Microsoft Office PowerPoint</Application>
  <PresentationFormat>Widescreen</PresentationFormat>
  <Paragraphs>148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Futura</vt:lpstr>
      <vt:lpstr>Open Sans</vt:lpstr>
      <vt:lpstr>Symbol</vt:lpstr>
      <vt:lpstr>Office Theme</vt:lpstr>
      <vt:lpstr>BR Theme</vt:lpstr>
      <vt:lpstr>Big “I” Federal Government Affairs Update  Nathan Riedel Big “I” SVP, Federal Gov’t Affairs</vt:lpstr>
      <vt:lpstr>Update on Government Funding</vt:lpstr>
      <vt:lpstr>Tax Reform  </vt:lpstr>
      <vt:lpstr>Big Win for Big “I” Agencies</vt:lpstr>
      <vt:lpstr>Yearly Savings According to Survey</vt:lpstr>
      <vt:lpstr>Big Win for Big “I” Associations</vt:lpstr>
      <vt:lpstr>PowerPoint Presentation</vt:lpstr>
      <vt:lpstr>Verdicts are Skyrocketing</vt:lpstr>
      <vt:lpstr>Lawyer Advertising Attacking Insurers</vt:lpstr>
      <vt:lpstr>Third Party Litigation Funding</vt:lpstr>
      <vt:lpstr>TPLF / Legal System Abuse</vt:lpstr>
      <vt:lpstr>Other Federal Issues</vt:lpstr>
      <vt:lpstr>Insurance Campaign Institute</vt:lpstr>
      <vt:lpstr>Campaign Institute Cont.</vt:lpstr>
      <vt:lpstr>Big "I" in Congress</vt:lpstr>
      <vt:lpstr>InsurPac in South Carolina</vt:lpstr>
      <vt:lpstr>2024 InsurPac Major Donors</vt:lpstr>
      <vt:lpstr>INDIANA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Agents &amp; Brokers of America</dc:title>
  <dc:creator>Susan Bonner</dc:creator>
  <cp:lastModifiedBy>Anita Trevino</cp:lastModifiedBy>
  <cp:revision>5</cp:revision>
  <dcterms:created xsi:type="dcterms:W3CDTF">2019-06-04T18:11:24Z</dcterms:created>
  <dcterms:modified xsi:type="dcterms:W3CDTF">2025-10-17T14:56:18Z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10696338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  <property fmtid="{D5CDD505-2E9C-101B-9397-08002B2CF9AE}" pid="5" name="MediaServiceImageTags">
    <vt:lpwstr/>
  </property>
  <property fmtid="{D5CDD505-2E9C-101B-9397-08002B2CF9AE}" pid="6" name="ContentTypeId">
    <vt:lpwstr>0x010100F5DBBEFBA5E3864C8021223B9EFB4587</vt:lpwstr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dlc_DocIdItemGuid">
    <vt:lpwstr>462d5bd8-188c-490a-bde6-2b6f689b44e6</vt:lpwstr>
  </property>
</Properties>
</file>