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9"/>
  </p:notesMasterIdLst>
  <p:handoutMasterIdLst>
    <p:handoutMasterId r:id="rId20"/>
  </p:handoutMasterIdLst>
  <p:sldIdLst>
    <p:sldId id="383" r:id="rId2"/>
    <p:sldId id="258" r:id="rId3"/>
    <p:sldId id="347" r:id="rId4"/>
    <p:sldId id="349" r:id="rId5"/>
    <p:sldId id="375" r:id="rId6"/>
    <p:sldId id="351" r:id="rId7"/>
    <p:sldId id="376" r:id="rId8"/>
    <p:sldId id="377" r:id="rId9"/>
    <p:sldId id="378" r:id="rId10"/>
    <p:sldId id="312" r:id="rId11"/>
    <p:sldId id="379" r:id="rId12"/>
    <p:sldId id="380" r:id="rId13"/>
    <p:sldId id="382" r:id="rId14"/>
    <p:sldId id="381" r:id="rId15"/>
    <p:sldId id="363" r:id="rId16"/>
    <p:sldId id="290" r:id="rId17"/>
    <p:sldId id="38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EDF45A-6171-42A6-8427-B8937D45531A}" v="3" dt="2024-03-20T03:23:47.1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928" autoAdjust="0"/>
  </p:normalViewPr>
  <p:slideViewPr>
    <p:cSldViewPr>
      <p:cViewPr varScale="1">
        <p:scale>
          <a:sx n="59" d="100"/>
          <a:sy n="59" d="100"/>
        </p:scale>
        <p:origin x="940" y="5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5433F9E-3B16-465C-8E96-47FFC2D45FF3}" type="datetimeFigureOut">
              <a:rPr lang="en-US" smtClean="0"/>
              <a:pPr/>
              <a:t>3/21/2024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9EB62E-F932-4A9A-95BB-ACC9053C5ACF}"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CD8F75-CFB4-4210-9A9F-4D9E9D432382}" type="datetimeFigureOut">
              <a:rPr lang="en-US" smtClean="0"/>
              <a:pPr/>
              <a:t>3/21/2024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2762C8-A68A-40C4-A350-0D9E26800BF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1</a:t>
            </a:fld>
            <a:endParaRPr lang="en-US"/>
          </a:p>
        </p:txBody>
      </p:sp>
    </p:spTree>
    <p:extLst>
      <p:ext uri="{BB962C8B-B14F-4D97-AF65-F5344CB8AC3E}">
        <p14:creationId xmlns:p14="http://schemas.microsoft.com/office/powerpoint/2010/main" val="2874400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11</a:t>
            </a:fld>
            <a:endParaRPr lang="en-US"/>
          </a:p>
        </p:txBody>
      </p:sp>
    </p:spTree>
    <p:extLst>
      <p:ext uri="{BB962C8B-B14F-4D97-AF65-F5344CB8AC3E}">
        <p14:creationId xmlns:p14="http://schemas.microsoft.com/office/powerpoint/2010/main" val="26797585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12</a:t>
            </a:fld>
            <a:endParaRPr lang="en-US"/>
          </a:p>
        </p:txBody>
      </p:sp>
    </p:spTree>
    <p:extLst>
      <p:ext uri="{BB962C8B-B14F-4D97-AF65-F5344CB8AC3E}">
        <p14:creationId xmlns:p14="http://schemas.microsoft.com/office/powerpoint/2010/main" val="340746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13</a:t>
            </a:fld>
            <a:endParaRPr lang="en-US"/>
          </a:p>
        </p:txBody>
      </p:sp>
    </p:spTree>
    <p:extLst>
      <p:ext uri="{BB962C8B-B14F-4D97-AF65-F5344CB8AC3E}">
        <p14:creationId xmlns:p14="http://schemas.microsoft.com/office/powerpoint/2010/main" val="2295693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14</a:t>
            </a:fld>
            <a:endParaRPr lang="en-US"/>
          </a:p>
        </p:txBody>
      </p:sp>
    </p:spTree>
    <p:extLst>
      <p:ext uri="{BB962C8B-B14F-4D97-AF65-F5344CB8AC3E}">
        <p14:creationId xmlns:p14="http://schemas.microsoft.com/office/powerpoint/2010/main" val="3908469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317C0DC-EF84-45CF-B521-7A598D4B18E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17</a:t>
            </a:fld>
            <a:endParaRPr lang="en-US"/>
          </a:p>
        </p:txBody>
      </p:sp>
    </p:spTree>
    <p:extLst>
      <p:ext uri="{BB962C8B-B14F-4D97-AF65-F5344CB8AC3E}">
        <p14:creationId xmlns:p14="http://schemas.microsoft.com/office/powerpoint/2010/main" val="3607554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5</a:t>
            </a:fld>
            <a:endParaRPr lang="en-US"/>
          </a:p>
        </p:txBody>
      </p:sp>
    </p:spTree>
    <p:extLst>
      <p:ext uri="{BB962C8B-B14F-4D97-AF65-F5344CB8AC3E}">
        <p14:creationId xmlns:p14="http://schemas.microsoft.com/office/powerpoint/2010/main" val="2502591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7</a:t>
            </a:fld>
            <a:endParaRPr lang="en-US"/>
          </a:p>
        </p:txBody>
      </p:sp>
    </p:spTree>
    <p:extLst>
      <p:ext uri="{BB962C8B-B14F-4D97-AF65-F5344CB8AC3E}">
        <p14:creationId xmlns:p14="http://schemas.microsoft.com/office/powerpoint/2010/main" val="2216611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8</a:t>
            </a:fld>
            <a:endParaRPr lang="en-US"/>
          </a:p>
        </p:txBody>
      </p:sp>
    </p:spTree>
    <p:extLst>
      <p:ext uri="{BB962C8B-B14F-4D97-AF65-F5344CB8AC3E}">
        <p14:creationId xmlns:p14="http://schemas.microsoft.com/office/powerpoint/2010/main" val="3698754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2762C8-A68A-40C4-A350-0D9E26800BFD}" type="slidenum">
              <a:rPr lang="en-US" smtClean="0"/>
              <a:pPr/>
              <a:t>9</a:t>
            </a:fld>
            <a:endParaRPr lang="en-US"/>
          </a:p>
        </p:txBody>
      </p:sp>
    </p:spTree>
    <p:extLst>
      <p:ext uri="{BB962C8B-B14F-4D97-AF65-F5344CB8AC3E}">
        <p14:creationId xmlns:p14="http://schemas.microsoft.com/office/powerpoint/2010/main" val="1928778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9FB1E540-BA72-4FF8-9023-E978ABA4E7C7}" type="datetimeFigureOut">
              <a:rPr lang="en-US" smtClean="0"/>
              <a:pPr/>
              <a:t>3/21/2024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8C94B79-DC07-4BC8-B155-A3A49993E2CC}" type="slidenum">
              <a:rPr lang="en-US" smtClean="0"/>
              <a:pPr/>
              <a:t>‹#›</a:t>
            </a:fld>
            <a:endParaRPr lang="en-US"/>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FB1E540-BA72-4FF8-9023-E978ABA4E7C7}"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94B79-DC07-4BC8-B155-A3A49993E2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FB1E540-BA72-4FF8-9023-E978ABA4E7C7}"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94B79-DC07-4BC8-B155-A3A49993E2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FB1E540-BA72-4FF8-9023-E978ABA4E7C7}" type="datetimeFigureOut">
              <a:rPr lang="en-US" smtClean="0"/>
              <a:pPr/>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C94B79-DC07-4BC8-B155-A3A49993E2CC}" type="slidenum">
              <a:rPr lang="en-US" smtClean="0"/>
              <a:pPr/>
              <a:t>‹#›</a:t>
            </a:fld>
            <a:endParaRPr lang="en-US"/>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FB1E540-BA72-4FF8-9023-E978ABA4E7C7}" type="datetimeFigureOut">
              <a:rPr lang="en-US" smtClean="0"/>
              <a:pPr/>
              <a:t>3/21/2024</a:t>
            </a:fld>
            <a:endParaRPr lang="en-US"/>
          </a:p>
        </p:txBody>
      </p:sp>
      <p:sp>
        <p:nvSpPr>
          <p:cNvPr id="5" name="Footer Placeholder 4"/>
          <p:cNvSpPr>
            <a:spLocks noGrp="1"/>
          </p:cNvSpPr>
          <p:nvPr>
            <p:ph type="ftr" sz="quarter" idx="11"/>
          </p:nvPr>
        </p:nvSpPr>
        <p:spPr>
          <a:xfrm>
            <a:off x="1066800" y="6172200"/>
            <a:ext cx="5334000" cy="457200"/>
          </a:xfrm>
        </p:spPr>
        <p:txBody>
          <a:bodyPr/>
          <a:lstStyle/>
          <a:p>
            <a:endParaRPr lang="en-US"/>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6" name="Slide Number Placeholder 5"/>
          <p:cNvSpPr>
            <a:spLocks noGrp="1"/>
          </p:cNvSpPr>
          <p:nvPr>
            <p:ph type="sldNum" sz="quarter" idx="12"/>
          </p:nvPr>
        </p:nvSpPr>
        <p:spPr>
          <a:xfrm>
            <a:off x="195072" y="6208776"/>
            <a:ext cx="609600" cy="457200"/>
          </a:xfrm>
        </p:spPr>
        <p:txBody>
          <a:bodyPr/>
          <a:lstStyle/>
          <a:p>
            <a:fld id="{38C94B79-DC07-4BC8-B155-A3A49993E2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9FB1E540-BA72-4FF8-9023-E978ABA4E7C7}" type="datetimeFigureOut">
              <a:rPr lang="en-US" smtClean="0"/>
              <a:pPr/>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94B79-DC07-4BC8-B155-A3A49993E2CC}" type="slidenum">
              <a:rPr lang="en-US" smtClean="0"/>
              <a:pPr/>
              <a:t>‹#›</a:t>
            </a:fld>
            <a:endParaRPr lang="en-US"/>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9FB1E540-BA72-4FF8-9023-E978ABA4E7C7}" type="datetimeFigureOut">
              <a:rPr lang="en-US" smtClean="0"/>
              <a:pPr/>
              <a:t>3/21/2024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C94B79-DC07-4BC8-B155-A3A49993E2CC}" type="slidenum">
              <a:rPr lang="en-US" smtClean="0"/>
              <a:pPr/>
              <a:t>‹#›</a:t>
            </a:fld>
            <a:endParaRPr lang="en-US"/>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FB1E540-BA72-4FF8-9023-E978ABA4E7C7}" type="datetimeFigureOut">
              <a:rPr lang="en-US" smtClean="0"/>
              <a:pPr/>
              <a:t>3/21/2024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C94B79-DC07-4BC8-B155-A3A49993E2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B1E540-BA72-4FF8-9023-E978ABA4E7C7}" type="datetimeFigureOut">
              <a:rPr lang="en-US" smtClean="0"/>
              <a:pPr/>
              <a:t>3/21/2024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C94B79-DC07-4BC8-B155-A3A49993E2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FB1E540-BA72-4FF8-9023-E978ABA4E7C7}" type="datetimeFigureOut">
              <a:rPr lang="en-US" smtClean="0"/>
              <a:pPr/>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C94B79-DC07-4BC8-B155-A3A49993E2CC}" type="slidenum">
              <a:rPr lang="en-US" smtClean="0"/>
              <a:pPr/>
              <a:t>‹#›</a:t>
            </a:fld>
            <a:endParaRPr lang="en-US"/>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FB1E540-BA72-4FF8-9023-E978ABA4E7C7}" type="datetimeFigureOut">
              <a:rPr lang="en-US" smtClean="0"/>
              <a:pPr/>
              <a:t>3/21/2024</a:t>
            </a:fld>
            <a:endParaRPr lang="en-US"/>
          </a:p>
        </p:txBody>
      </p:sp>
      <p:sp>
        <p:nvSpPr>
          <p:cNvPr id="6" name="Footer Placeholder 5"/>
          <p:cNvSpPr>
            <a:spLocks noGrp="1"/>
          </p:cNvSpPr>
          <p:nvPr>
            <p:ph type="ftr" sz="quarter" idx="11"/>
          </p:nvPr>
        </p:nvSpPr>
        <p:spPr>
          <a:xfrm>
            <a:off x="1219200" y="6172200"/>
            <a:ext cx="5181600" cy="457200"/>
          </a:xfrm>
        </p:spPr>
        <p:txBody>
          <a:bodyPr/>
          <a:lstStyle/>
          <a:p>
            <a:endParaRPr lang="en-US"/>
          </a:p>
        </p:txBody>
      </p:sp>
      <p:sp>
        <p:nvSpPr>
          <p:cNvPr id="7" name="Slide Number Placeholder 6"/>
          <p:cNvSpPr>
            <a:spLocks noGrp="1"/>
          </p:cNvSpPr>
          <p:nvPr>
            <p:ph type="sldNum" sz="quarter" idx="12"/>
          </p:nvPr>
        </p:nvSpPr>
        <p:spPr>
          <a:xfrm>
            <a:off x="195072" y="6208776"/>
            <a:ext cx="609600" cy="457200"/>
          </a:xfrm>
        </p:spPr>
        <p:txBody>
          <a:bodyPr/>
          <a:lstStyle/>
          <a:p>
            <a:fld id="{38C94B79-DC07-4BC8-B155-A3A49993E2CC}" type="slidenum">
              <a:rPr lang="en-US" smtClean="0"/>
              <a:pPr/>
              <a:t>‹#›</a:t>
            </a:fld>
            <a:endParaRPr lang="en-US"/>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Picture Placeholder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9FB1E540-BA72-4FF8-9023-E978ABA4E7C7}" type="datetimeFigureOut">
              <a:rPr lang="en-US" smtClean="0"/>
              <a:pPr/>
              <a:t>3/21/2024</a:t>
            </a:fld>
            <a:endParaRPr lang="en-US"/>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8C94B79-DC07-4BC8-B155-A3A49993E2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a:t>Spring Conference</a:t>
            </a:r>
            <a:br>
              <a:rPr lang="en-US" dirty="0"/>
            </a:br>
            <a:r>
              <a:rPr lang="en-US" dirty="0"/>
              <a:t>March 20, 2024</a:t>
            </a:r>
          </a:p>
          <a:p>
            <a:endParaRPr lang="en-US" dirty="0"/>
          </a:p>
        </p:txBody>
      </p:sp>
      <p:sp>
        <p:nvSpPr>
          <p:cNvPr id="2" name="Title 1"/>
          <p:cNvSpPr>
            <a:spLocks noGrp="1"/>
          </p:cNvSpPr>
          <p:nvPr>
            <p:ph type="ctrTitle"/>
          </p:nvPr>
        </p:nvSpPr>
        <p:spPr/>
        <p:txBody>
          <a:bodyPr>
            <a:normAutofit/>
          </a:bodyPr>
          <a:lstStyle/>
          <a:p>
            <a:r>
              <a:rPr lang="en-US" sz="3600" dirty="0"/>
              <a:t>Industry Session</a:t>
            </a:r>
          </a:p>
        </p:txBody>
      </p:sp>
      <p:pic>
        <p:nvPicPr>
          <p:cNvPr id="7" name="Picture 6">
            <a:extLst>
              <a:ext uri="{FF2B5EF4-FFF2-40B4-BE49-F238E27FC236}">
                <a16:creationId xmlns:a16="http://schemas.microsoft.com/office/drawing/2014/main" id="{B75600A5-8812-3107-D677-01FA083BE720}"/>
              </a:ext>
            </a:extLst>
          </p:cNvPr>
          <p:cNvPicPr>
            <a:picLocks noChangeAspect="1"/>
          </p:cNvPicPr>
          <p:nvPr/>
        </p:nvPicPr>
        <p:blipFill>
          <a:blip r:embed="rId3"/>
          <a:stretch>
            <a:fillRect/>
          </a:stretch>
        </p:blipFill>
        <p:spPr>
          <a:xfrm>
            <a:off x="8221325" y="5791200"/>
            <a:ext cx="3361075" cy="634507"/>
          </a:xfrm>
          <a:prstGeom prst="rect">
            <a:avLst/>
          </a:prstGeom>
        </p:spPr>
      </p:pic>
    </p:spTree>
    <p:extLst>
      <p:ext uri="{BB962C8B-B14F-4D97-AF65-F5344CB8AC3E}">
        <p14:creationId xmlns:p14="http://schemas.microsoft.com/office/powerpoint/2010/main" val="3227058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Updates</a:t>
            </a:r>
          </a:p>
        </p:txBody>
      </p:sp>
      <p:sp>
        <p:nvSpPr>
          <p:cNvPr id="3" name="Content Placeholder 2"/>
          <p:cNvSpPr>
            <a:spLocks noGrp="1"/>
          </p:cNvSpPr>
          <p:nvPr>
            <p:ph sz="quarter" idx="1"/>
          </p:nvPr>
        </p:nvSpPr>
        <p:spPr>
          <a:xfrm>
            <a:off x="2438400" y="1447800"/>
            <a:ext cx="7772400" cy="5257800"/>
          </a:xfrm>
        </p:spPr>
        <p:txBody>
          <a:bodyPr>
            <a:normAutofit/>
          </a:bodyPr>
          <a:lstStyle/>
          <a:p>
            <a:r>
              <a:rPr lang="en-US" sz="2800" dirty="0"/>
              <a:t>S.C. DOI Commercial Liability Insurance Data Call</a:t>
            </a:r>
          </a:p>
          <a:p>
            <a:pPr lvl="1"/>
            <a:r>
              <a:rPr lang="en-US" dirty="0"/>
              <a:t>Liquor Liability</a:t>
            </a:r>
          </a:p>
          <a:p>
            <a:pPr lvl="1"/>
            <a:r>
              <a:rPr lang="en-US" dirty="0"/>
              <a:t>Commercial Auto</a:t>
            </a:r>
          </a:p>
          <a:p>
            <a:pPr lvl="1"/>
            <a:r>
              <a:rPr lang="en-US" dirty="0"/>
              <a:t>Commercial General Liability</a:t>
            </a:r>
            <a:br>
              <a:rPr lang="en-US" dirty="0"/>
            </a:br>
            <a:endParaRPr lang="en-US" b="1" dirty="0"/>
          </a:p>
          <a:p>
            <a:pPr>
              <a:buNone/>
            </a:pPr>
            <a:endParaRPr lang="en-US" b="1" dirty="0"/>
          </a:p>
          <a:p>
            <a:endParaRPr lang="en-US" dirty="0"/>
          </a:p>
          <a:p>
            <a:pPr lvl="1">
              <a:buNone/>
            </a:pPr>
            <a:endParaRPr lang="en-US" dirty="0"/>
          </a:p>
          <a:p>
            <a:pPr>
              <a:buNone/>
            </a:pPr>
            <a:endParaRPr lang="en-US" dirty="0"/>
          </a:p>
          <a:p>
            <a:endParaRPr lang="en-US" dirty="0"/>
          </a:p>
          <a:p>
            <a:pPr lvl="1"/>
            <a:endParaRPr lang="en-US" dirty="0"/>
          </a:p>
        </p:txBody>
      </p:sp>
      <p:pic>
        <p:nvPicPr>
          <p:cNvPr id="4" name="Picture 3">
            <a:extLst>
              <a:ext uri="{FF2B5EF4-FFF2-40B4-BE49-F238E27FC236}">
                <a16:creationId xmlns:a16="http://schemas.microsoft.com/office/drawing/2014/main" id="{16D64346-188F-6178-CE69-799DE05CD90F}"/>
              </a:ext>
            </a:extLst>
          </p:cNvPr>
          <p:cNvPicPr>
            <a:picLocks noChangeAspect="1"/>
          </p:cNvPicPr>
          <p:nvPr/>
        </p:nvPicPr>
        <p:blipFill>
          <a:blip r:embed="rId3"/>
          <a:stretch>
            <a:fillRect/>
          </a:stretch>
        </p:blipFill>
        <p:spPr>
          <a:xfrm>
            <a:off x="7086601" y="5932405"/>
            <a:ext cx="3361075" cy="6345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Updates</a:t>
            </a:r>
          </a:p>
        </p:txBody>
      </p:sp>
      <p:sp>
        <p:nvSpPr>
          <p:cNvPr id="3" name="Content Placeholder 2"/>
          <p:cNvSpPr>
            <a:spLocks noGrp="1"/>
          </p:cNvSpPr>
          <p:nvPr>
            <p:ph sz="quarter" idx="1"/>
          </p:nvPr>
        </p:nvSpPr>
        <p:spPr>
          <a:xfrm>
            <a:off x="2438400" y="1447800"/>
            <a:ext cx="7772400" cy="5257800"/>
          </a:xfrm>
        </p:spPr>
        <p:txBody>
          <a:bodyPr>
            <a:normAutofit/>
          </a:bodyPr>
          <a:lstStyle/>
          <a:p>
            <a:r>
              <a:rPr lang="en-US" sz="2800" dirty="0"/>
              <a:t>Liquor liability</a:t>
            </a:r>
          </a:p>
          <a:p>
            <a:pPr marL="0" indent="0">
              <a:buNone/>
            </a:pPr>
            <a:endParaRPr lang="en-US" sz="2800" dirty="0"/>
          </a:p>
          <a:p>
            <a:pPr marL="0" indent="0">
              <a:buNone/>
            </a:pPr>
            <a:br>
              <a:rPr lang="en-US" dirty="0"/>
            </a:br>
            <a:endParaRPr lang="en-US" b="1" dirty="0"/>
          </a:p>
          <a:p>
            <a:pPr>
              <a:buNone/>
            </a:pPr>
            <a:endParaRPr lang="en-US" b="1" dirty="0"/>
          </a:p>
          <a:p>
            <a:endParaRPr lang="en-US" dirty="0"/>
          </a:p>
          <a:p>
            <a:pPr lvl="1">
              <a:buNone/>
            </a:pPr>
            <a:endParaRPr lang="en-US" dirty="0"/>
          </a:p>
          <a:p>
            <a:pPr>
              <a:buNone/>
            </a:pPr>
            <a:endParaRPr lang="en-US" dirty="0"/>
          </a:p>
          <a:p>
            <a:endParaRPr lang="en-US" dirty="0"/>
          </a:p>
          <a:p>
            <a:pPr lvl="1"/>
            <a:endParaRPr lang="en-US" dirty="0"/>
          </a:p>
        </p:txBody>
      </p:sp>
      <p:pic>
        <p:nvPicPr>
          <p:cNvPr id="5" name="Picture 4">
            <a:extLst>
              <a:ext uri="{FF2B5EF4-FFF2-40B4-BE49-F238E27FC236}">
                <a16:creationId xmlns:a16="http://schemas.microsoft.com/office/drawing/2014/main" id="{419FCF1A-E521-F326-6B2F-592D26198EDD}"/>
              </a:ext>
            </a:extLst>
          </p:cNvPr>
          <p:cNvPicPr>
            <a:picLocks noChangeAspect="1"/>
          </p:cNvPicPr>
          <p:nvPr/>
        </p:nvPicPr>
        <p:blipFill>
          <a:blip r:embed="rId3"/>
          <a:stretch>
            <a:fillRect/>
          </a:stretch>
        </p:blipFill>
        <p:spPr>
          <a:xfrm>
            <a:off x="1837731" y="2286001"/>
            <a:ext cx="8516539" cy="2972215"/>
          </a:xfrm>
          <a:prstGeom prst="rect">
            <a:avLst/>
          </a:prstGeom>
        </p:spPr>
      </p:pic>
    </p:spTree>
    <p:extLst>
      <p:ext uri="{BB962C8B-B14F-4D97-AF65-F5344CB8AC3E}">
        <p14:creationId xmlns:p14="http://schemas.microsoft.com/office/powerpoint/2010/main" val="274976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Updates</a:t>
            </a:r>
          </a:p>
        </p:txBody>
      </p:sp>
      <p:sp>
        <p:nvSpPr>
          <p:cNvPr id="3" name="Content Placeholder 2"/>
          <p:cNvSpPr>
            <a:spLocks noGrp="1"/>
          </p:cNvSpPr>
          <p:nvPr>
            <p:ph sz="quarter" idx="1"/>
          </p:nvPr>
        </p:nvSpPr>
        <p:spPr>
          <a:xfrm>
            <a:off x="2438400" y="1447800"/>
            <a:ext cx="7772400" cy="5257800"/>
          </a:xfrm>
        </p:spPr>
        <p:txBody>
          <a:bodyPr>
            <a:normAutofit/>
          </a:bodyPr>
          <a:lstStyle/>
          <a:p>
            <a:r>
              <a:rPr lang="en-US" sz="2800" dirty="0"/>
              <a:t>Commercial auto</a:t>
            </a:r>
          </a:p>
          <a:p>
            <a:pPr marL="0" indent="0">
              <a:buNone/>
            </a:pPr>
            <a:endParaRPr lang="en-US" sz="2800" dirty="0"/>
          </a:p>
          <a:p>
            <a:pPr marL="0" indent="0">
              <a:buNone/>
            </a:pPr>
            <a:br>
              <a:rPr lang="en-US" dirty="0"/>
            </a:br>
            <a:endParaRPr lang="en-US" b="1" dirty="0"/>
          </a:p>
          <a:p>
            <a:pPr>
              <a:buNone/>
            </a:pPr>
            <a:endParaRPr lang="en-US" b="1" dirty="0"/>
          </a:p>
          <a:p>
            <a:endParaRPr lang="en-US" dirty="0"/>
          </a:p>
          <a:p>
            <a:pPr lvl="1">
              <a:buNone/>
            </a:pPr>
            <a:endParaRPr lang="en-US" dirty="0"/>
          </a:p>
          <a:p>
            <a:pPr>
              <a:buNone/>
            </a:pPr>
            <a:endParaRPr lang="en-US" dirty="0"/>
          </a:p>
          <a:p>
            <a:endParaRPr lang="en-US" dirty="0"/>
          </a:p>
          <a:p>
            <a:pPr lvl="1"/>
            <a:endParaRPr lang="en-US" dirty="0"/>
          </a:p>
        </p:txBody>
      </p:sp>
      <p:pic>
        <p:nvPicPr>
          <p:cNvPr id="7" name="Picture 6">
            <a:extLst>
              <a:ext uri="{FF2B5EF4-FFF2-40B4-BE49-F238E27FC236}">
                <a16:creationId xmlns:a16="http://schemas.microsoft.com/office/drawing/2014/main" id="{950417BA-7E7B-F88D-30C2-7BF9BED75E0A}"/>
              </a:ext>
            </a:extLst>
          </p:cNvPr>
          <p:cNvPicPr>
            <a:picLocks noChangeAspect="1"/>
          </p:cNvPicPr>
          <p:nvPr/>
        </p:nvPicPr>
        <p:blipFill>
          <a:blip r:embed="rId3"/>
          <a:stretch>
            <a:fillRect/>
          </a:stretch>
        </p:blipFill>
        <p:spPr>
          <a:xfrm>
            <a:off x="1852020" y="2418934"/>
            <a:ext cx="8487960" cy="2991267"/>
          </a:xfrm>
          <a:prstGeom prst="rect">
            <a:avLst/>
          </a:prstGeom>
        </p:spPr>
      </p:pic>
    </p:spTree>
    <p:extLst>
      <p:ext uri="{BB962C8B-B14F-4D97-AF65-F5344CB8AC3E}">
        <p14:creationId xmlns:p14="http://schemas.microsoft.com/office/powerpoint/2010/main" val="335488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Updates</a:t>
            </a:r>
          </a:p>
        </p:txBody>
      </p:sp>
      <p:sp>
        <p:nvSpPr>
          <p:cNvPr id="3" name="Content Placeholder 2"/>
          <p:cNvSpPr>
            <a:spLocks noGrp="1"/>
          </p:cNvSpPr>
          <p:nvPr>
            <p:ph sz="quarter" idx="1"/>
          </p:nvPr>
        </p:nvSpPr>
        <p:spPr>
          <a:xfrm>
            <a:off x="2438400" y="1447800"/>
            <a:ext cx="7772400" cy="5257800"/>
          </a:xfrm>
        </p:spPr>
        <p:txBody>
          <a:bodyPr>
            <a:normAutofit/>
          </a:bodyPr>
          <a:lstStyle/>
          <a:p>
            <a:r>
              <a:rPr lang="en-US" sz="2800" dirty="0"/>
              <a:t>Commercial auto</a:t>
            </a:r>
          </a:p>
          <a:p>
            <a:pPr marL="0" indent="0">
              <a:buNone/>
            </a:pPr>
            <a:endParaRPr lang="en-US" sz="2800" dirty="0"/>
          </a:p>
          <a:p>
            <a:pPr marL="0" indent="0">
              <a:buNone/>
            </a:pPr>
            <a:br>
              <a:rPr lang="en-US" dirty="0"/>
            </a:br>
            <a:endParaRPr lang="en-US" b="1" dirty="0"/>
          </a:p>
          <a:p>
            <a:pPr>
              <a:buNone/>
            </a:pPr>
            <a:endParaRPr lang="en-US" b="1" dirty="0"/>
          </a:p>
          <a:p>
            <a:endParaRPr lang="en-US" dirty="0"/>
          </a:p>
          <a:p>
            <a:pPr lvl="1">
              <a:buNone/>
            </a:pPr>
            <a:endParaRPr lang="en-US" dirty="0"/>
          </a:p>
          <a:p>
            <a:pPr>
              <a:buNone/>
            </a:pPr>
            <a:endParaRPr lang="en-US" dirty="0"/>
          </a:p>
          <a:p>
            <a:endParaRPr lang="en-US" dirty="0"/>
          </a:p>
          <a:p>
            <a:pPr lvl="1"/>
            <a:endParaRPr lang="en-US" dirty="0"/>
          </a:p>
        </p:txBody>
      </p:sp>
      <p:pic>
        <p:nvPicPr>
          <p:cNvPr id="5" name="Picture 4">
            <a:extLst>
              <a:ext uri="{FF2B5EF4-FFF2-40B4-BE49-F238E27FC236}">
                <a16:creationId xmlns:a16="http://schemas.microsoft.com/office/drawing/2014/main" id="{ECEFE4D6-BDFB-7F2F-B2AC-9F542E885E7C}"/>
              </a:ext>
            </a:extLst>
          </p:cNvPr>
          <p:cNvPicPr>
            <a:picLocks noChangeAspect="1"/>
          </p:cNvPicPr>
          <p:nvPr/>
        </p:nvPicPr>
        <p:blipFill>
          <a:blip r:embed="rId3"/>
          <a:stretch>
            <a:fillRect/>
          </a:stretch>
        </p:blipFill>
        <p:spPr>
          <a:xfrm>
            <a:off x="1852020" y="2286000"/>
            <a:ext cx="8487960" cy="2715004"/>
          </a:xfrm>
          <a:prstGeom prst="rect">
            <a:avLst/>
          </a:prstGeom>
        </p:spPr>
      </p:pic>
    </p:spTree>
    <p:extLst>
      <p:ext uri="{BB962C8B-B14F-4D97-AF65-F5344CB8AC3E}">
        <p14:creationId xmlns:p14="http://schemas.microsoft.com/office/powerpoint/2010/main" val="416632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Updates</a:t>
            </a:r>
          </a:p>
        </p:txBody>
      </p:sp>
      <p:sp>
        <p:nvSpPr>
          <p:cNvPr id="3" name="Content Placeholder 2"/>
          <p:cNvSpPr>
            <a:spLocks noGrp="1"/>
          </p:cNvSpPr>
          <p:nvPr>
            <p:ph sz="quarter" idx="1"/>
          </p:nvPr>
        </p:nvSpPr>
        <p:spPr>
          <a:xfrm>
            <a:off x="2438400" y="1447800"/>
            <a:ext cx="7772400" cy="5257800"/>
          </a:xfrm>
        </p:spPr>
        <p:txBody>
          <a:bodyPr>
            <a:normAutofit/>
          </a:bodyPr>
          <a:lstStyle/>
          <a:p>
            <a:r>
              <a:rPr lang="en-US" sz="2800" dirty="0"/>
              <a:t>Commercial general liability</a:t>
            </a:r>
          </a:p>
          <a:p>
            <a:pPr marL="0" indent="0">
              <a:buNone/>
            </a:pPr>
            <a:endParaRPr lang="en-US" sz="2800" dirty="0"/>
          </a:p>
          <a:p>
            <a:pPr marL="0" indent="0">
              <a:buNone/>
            </a:pPr>
            <a:br>
              <a:rPr lang="en-US" dirty="0"/>
            </a:br>
            <a:endParaRPr lang="en-US" b="1" dirty="0"/>
          </a:p>
          <a:p>
            <a:pPr>
              <a:buNone/>
            </a:pPr>
            <a:endParaRPr lang="en-US" b="1" dirty="0"/>
          </a:p>
          <a:p>
            <a:endParaRPr lang="en-US" dirty="0"/>
          </a:p>
          <a:p>
            <a:pPr lvl="1">
              <a:buNone/>
            </a:pPr>
            <a:endParaRPr lang="en-US" dirty="0"/>
          </a:p>
          <a:p>
            <a:pPr>
              <a:buNone/>
            </a:pPr>
            <a:endParaRPr lang="en-US" dirty="0"/>
          </a:p>
          <a:p>
            <a:endParaRPr lang="en-US" dirty="0"/>
          </a:p>
          <a:p>
            <a:pPr lvl="1"/>
            <a:endParaRPr lang="en-US" dirty="0"/>
          </a:p>
        </p:txBody>
      </p:sp>
      <p:pic>
        <p:nvPicPr>
          <p:cNvPr id="6" name="Picture 5">
            <a:extLst>
              <a:ext uri="{FF2B5EF4-FFF2-40B4-BE49-F238E27FC236}">
                <a16:creationId xmlns:a16="http://schemas.microsoft.com/office/drawing/2014/main" id="{57C35474-B9F9-E6C8-7410-19BC4B302FF1}"/>
              </a:ext>
            </a:extLst>
          </p:cNvPr>
          <p:cNvPicPr>
            <a:picLocks noChangeAspect="1"/>
          </p:cNvPicPr>
          <p:nvPr/>
        </p:nvPicPr>
        <p:blipFill>
          <a:blip r:embed="rId3"/>
          <a:stretch>
            <a:fillRect/>
          </a:stretch>
        </p:blipFill>
        <p:spPr>
          <a:xfrm>
            <a:off x="1866310" y="2286000"/>
            <a:ext cx="8459381" cy="3000794"/>
          </a:xfrm>
          <a:prstGeom prst="rect">
            <a:avLst/>
          </a:prstGeom>
        </p:spPr>
      </p:pic>
    </p:spTree>
    <p:extLst>
      <p:ext uri="{BB962C8B-B14F-4D97-AF65-F5344CB8AC3E}">
        <p14:creationId xmlns:p14="http://schemas.microsoft.com/office/powerpoint/2010/main" val="1973326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a:t>
            </a:r>
          </a:p>
        </p:txBody>
      </p:sp>
      <p:sp>
        <p:nvSpPr>
          <p:cNvPr id="3" name="Content Placeholder 2"/>
          <p:cNvSpPr>
            <a:spLocks noGrp="1"/>
          </p:cNvSpPr>
          <p:nvPr>
            <p:ph sz="quarter" idx="1"/>
          </p:nvPr>
        </p:nvSpPr>
        <p:spPr>
          <a:xfrm>
            <a:off x="2362200" y="1371600"/>
            <a:ext cx="7772400" cy="5181600"/>
          </a:xfrm>
        </p:spPr>
        <p:txBody>
          <a:bodyPr>
            <a:noAutofit/>
          </a:bodyPr>
          <a:lstStyle/>
          <a:p>
            <a:r>
              <a:rPr lang="en-US" sz="2800" dirty="0"/>
              <a:t>Liquor Liability</a:t>
            </a:r>
          </a:p>
          <a:p>
            <a:pPr lvl="1"/>
            <a:r>
              <a:rPr lang="en-US" sz="2600" dirty="0"/>
              <a:t>Tort Reform</a:t>
            </a:r>
            <a:endParaRPr lang="en-US" sz="2800" dirty="0"/>
          </a:p>
          <a:p>
            <a:r>
              <a:rPr lang="en-US" sz="2800" dirty="0"/>
              <a:t>Auto insurance</a:t>
            </a:r>
          </a:p>
          <a:p>
            <a:r>
              <a:rPr lang="en-US" sz="2800" dirty="0"/>
              <a:t>Homeowners insurance (property)</a:t>
            </a:r>
          </a:p>
          <a:p>
            <a:r>
              <a:rPr lang="en-US" sz="2800" dirty="0"/>
              <a:t>Hurricanes/climate</a:t>
            </a:r>
          </a:p>
        </p:txBody>
      </p:sp>
      <p:pic>
        <p:nvPicPr>
          <p:cNvPr id="4" name="Picture 3">
            <a:extLst>
              <a:ext uri="{FF2B5EF4-FFF2-40B4-BE49-F238E27FC236}">
                <a16:creationId xmlns:a16="http://schemas.microsoft.com/office/drawing/2014/main" id="{03B18D65-196E-5D68-F84F-B7D32648E1CC}"/>
              </a:ext>
            </a:extLst>
          </p:cNvPr>
          <p:cNvPicPr>
            <a:picLocks noChangeAspect="1"/>
          </p:cNvPicPr>
          <p:nvPr/>
        </p:nvPicPr>
        <p:blipFill>
          <a:blip r:embed="rId3"/>
          <a:stretch>
            <a:fillRect/>
          </a:stretch>
        </p:blipFill>
        <p:spPr>
          <a:xfrm>
            <a:off x="7086601" y="5932405"/>
            <a:ext cx="3361075" cy="6345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sz="quarter" idx="1"/>
          </p:nvPr>
        </p:nvSpPr>
        <p:spPr/>
        <p:txBody>
          <a:bodyPr>
            <a:normAutofit/>
          </a:bodyPr>
          <a:lstStyle/>
          <a:p>
            <a:pPr lvl="1">
              <a:buNone/>
            </a:pPr>
            <a:endParaRPr lang="en-US" dirty="0"/>
          </a:p>
          <a:p>
            <a:pPr lvl="1"/>
            <a:endParaRPr lang="en-US" dirty="0"/>
          </a:p>
          <a:p>
            <a:pPr lvl="1"/>
            <a:endParaRPr lang="en-US" dirty="0"/>
          </a:p>
        </p:txBody>
      </p:sp>
      <p:pic>
        <p:nvPicPr>
          <p:cNvPr id="5" name="Picture 4">
            <a:extLst>
              <a:ext uri="{FF2B5EF4-FFF2-40B4-BE49-F238E27FC236}">
                <a16:creationId xmlns:a16="http://schemas.microsoft.com/office/drawing/2014/main" id="{6EA2D156-625B-8B9E-E287-5A11DAE1602B}"/>
              </a:ext>
            </a:extLst>
          </p:cNvPr>
          <p:cNvPicPr>
            <a:picLocks noChangeAspect="1"/>
          </p:cNvPicPr>
          <p:nvPr/>
        </p:nvPicPr>
        <p:blipFill>
          <a:blip r:embed="rId3"/>
          <a:stretch>
            <a:fillRect/>
          </a:stretch>
        </p:blipFill>
        <p:spPr>
          <a:xfrm>
            <a:off x="7086601" y="5932405"/>
            <a:ext cx="3361075" cy="634507"/>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a:t>Spring Conference</a:t>
            </a:r>
            <a:br>
              <a:rPr lang="en-US" dirty="0"/>
            </a:br>
            <a:r>
              <a:rPr lang="en-US" dirty="0"/>
              <a:t>March 20, 2024</a:t>
            </a:r>
          </a:p>
          <a:p>
            <a:endParaRPr lang="en-US" dirty="0"/>
          </a:p>
        </p:txBody>
      </p:sp>
      <p:sp>
        <p:nvSpPr>
          <p:cNvPr id="2" name="Title 1"/>
          <p:cNvSpPr>
            <a:spLocks noGrp="1"/>
          </p:cNvSpPr>
          <p:nvPr>
            <p:ph type="ctrTitle"/>
          </p:nvPr>
        </p:nvSpPr>
        <p:spPr/>
        <p:txBody>
          <a:bodyPr>
            <a:normAutofit/>
          </a:bodyPr>
          <a:lstStyle/>
          <a:p>
            <a:r>
              <a:rPr lang="en-US" sz="3600" dirty="0"/>
              <a:t>Industry Session</a:t>
            </a:r>
          </a:p>
        </p:txBody>
      </p:sp>
      <p:pic>
        <p:nvPicPr>
          <p:cNvPr id="7" name="Picture 6">
            <a:extLst>
              <a:ext uri="{FF2B5EF4-FFF2-40B4-BE49-F238E27FC236}">
                <a16:creationId xmlns:a16="http://schemas.microsoft.com/office/drawing/2014/main" id="{B75600A5-8812-3107-D677-01FA083BE720}"/>
              </a:ext>
            </a:extLst>
          </p:cNvPr>
          <p:cNvPicPr>
            <a:picLocks noChangeAspect="1"/>
          </p:cNvPicPr>
          <p:nvPr/>
        </p:nvPicPr>
        <p:blipFill>
          <a:blip r:embed="rId3"/>
          <a:stretch>
            <a:fillRect/>
          </a:stretch>
        </p:blipFill>
        <p:spPr>
          <a:xfrm>
            <a:off x="8221325" y="5791200"/>
            <a:ext cx="3361075" cy="634507"/>
          </a:xfrm>
          <a:prstGeom prst="rect">
            <a:avLst/>
          </a:prstGeom>
        </p:spPr>
      </p:pic>
    </p:spTree>
    <p:extLst>
      <p:ext uri="{BB962C8B-B14F-4D97-AF65-F5344CB8AC3E}">
        <p14:creationId xmlns:p14="http://schemas.microsoft.com/office/powerpoint/2010/main" val="1478517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Political/Legislative Update</a:t>
            </a:r>
          </a:p>
        </p:txBody>
      </p:sp>
      <p:pic>
        <p:nvPicPr>
          <p:cNvPr id="7170" name="Picture 2"/>
          <p:cNvPicPr>
            <a:picLocks noChangeAspect="1" noChangeArrowheads="1"/>
          </p:cNvPicPr>
          <p:nvPr/>
        </p:nvPicPr>
        <p:blipFill>
          <a:blip r:embed="rId3" cstate="print"/>
          <a:srcRect/>
          <a:stretch>
            <a:fillRect/>
          </a:stretch>
        </p:blipFill>
        <p:spPr bwMode="auto">
          <a:xfrm>
            <a:off x="3921237" y="1725151"/>
            <a:ext cx="4349526" cy="4858211"/>
          </a:xfrm>
          <a:prstGeom prst="rect">
            <a:avLst/>
          </a:prstGeom>
          <a:noFill/>
          <a:ln w="9525">
            <a:noFill/>
            <a:miter lim="800000"/>
            <a:headEnd/>
            <a:tailEnd/>
          </a:ln>
        </p:spPr>
      </p:pic>
      <p:pic>
        <p:nvPicPr>
          <p:cNvPr id="4" name="Picture 3">
            <a:extLst>
              <a:ext uri="{FF2B5EF4-FFF2-40B4-BE49-F238E27FC236}">
                <a16:creationId xmlns:a16="http://schemas.microsoft.com/office/drawing/2014/main" id="{13C8C66F-4FC4-10AF-B0DB-BADA858A909F}"/>
              </a:ext>
            </a:extLst>
          </p:cNvPr>
          <p:cNvPicPr>
            <a:picLocks noChangeAspect="1"/>
          </p:cNvPicPr>
          <p:nvPr/>
        </p:nvPicPr>
        <p:blipFill>
          <a:blip r:embed="rId4"/>
          <a:stretch>
            <a:fillRect/>
          </a:stretch>
        </p:blipFill>
        <p:spPr>
          <a:xfrm>
            <a:off x="8449925" y="5867400"/>
            <a:ext cx="3361075" cy="63450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a:br>
              <a:rPr lang="en-US" dirty="0"/>
            </a:br>
            <a:r>
              <a:rPr lang="en-US" sz="4400" dirty="0"/>
              <a:t>Political Update</a:t>
            </a:r>
          </a:p>
        </p:txBody>
      </p:sp>
      <p:sp>
        <p:nvSpPr>
          <p:cNvPr id="3" name="Content Placeholder 2"/>
          <p:cNvSpPr>
            <a:spLocks noGrp="1"/>
          </p:cNvSpPr>
          <p:nvPr>
            <p:ph sz="quarter" idx="1"/>
          </p:nvPr>
        </p:nvSpPr>
        <p:spPr>
          <a:xfrm>
            <a:off x="2438400" y="1447800"/>
            <a:ext cx="7772400" cy="4191000"/>
          </a:xfrm>
        </p:spPr>
        <p:txBody>
          <a:bodyPr>
            <a:normAutofit/>
          </a:bodyPr>
          <a:lstStyle/>
          <a:p>
            <a:pPr lvl="0"/>
            <a:r>
              <a:rPr lang="en-US" dirty="0"/>
              <a:t>170 Legislative seats up for election in 2024</a:t>
            </a:r>
          </a:p>
          <a:p>
            <a:pPr lvl="1"/>
            <a:r>
              <a:rPr lang="en-US" dirty="0"/>
              <a:t>46 Senate</a:t>
            </a:r>
          </a:p>
          <a:p>
            <a:pPr lvl="1"/>
            <a:r>
              <a:rPr lang="en-US" dirty="0"/>
              <a:t>124 House</a:t>
            </a:r>
          </a:p>
          <a:p>
            <a:pPr lvl="0"/>
            <a:r>
              <a:rPr lang="en-US" dirty="0"/>
              <a:t>Important dates</a:t>
            </a:r>
          </a:p>
          <a:p>
            <a:pPr lvl="1"/>
            <a:r>
              <a:rPr lang="en-US" dirty="0"/>
              <a:t>Filing period: 3/16/24 – 3/30/24</a:t>
            </a:r>
          </a:p>
          <a:p>
            <a:pPr lvl="1"/>
            <a:r>
              <a:rPr lang="en-US" dirty="0"/>
              <a:t>Primaries: 6/11/24</a:t>
            </a:r>
          </a:p>
          <a:p>
            <a:pPr lvl="1"/>
            <a:r>
              <a:rPr lang="en-US" dirty="0"/>
              <a:t>Runoffs (if needed): 6/25/24</a:t>
            </a:r>
          </a:p>
          <a:p>
            <a:pPr lvl="1"/>
            <a:r>
              <a:rPr lang="en-US" dirty="0"/>
              <a:t>General: 11/5/24</a:t>
            </a:r>
          </a:p>
        </p:txBody>
      </p:sp>
      <p:pic>
        <p:nvPicPr>
          <p:cNvPr id="5" name="Picture 4">
            <a:extLst>
              <a:ext uri="{FF2B5EF4-FFF2-40B4-BE49-F238E27FC236}">
                <a16:creationId xmlns:a16="http://schemas.microsoft.com/office/drawing/2014/main" id="{143D8DA3-DD3C-2193-CCA2-7634FC9A22CF}"/>
              </a:ext>
            </a:extLst>
          </p:cNvPr>
          <p:cNvPicPr>
            <a:picLocks noChangeAspect="1"/>
          </p:cNvPicPr>
          <p:nvPr/>
        </p:nvPicPr>
        <p:blipFill>
          <a:blip r:embed="rId3"/>
          <a:stretch>
            <a:fillRect/>
          </a:stretch>
        </p:blipFill>
        <p:spPr>
          <a:xfrm>
            <a:off x="7086601" y="5932405"/>
            <a:ext cx="3361075" cy="6345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dirty="0"/>
              <a:t>S.C. DOI 2024 Agenda</a:t>
            </a:r>
          </a:p>
        </p:txBody>
      </p:sp>
      <p:sp>
        <p:nvSpPr>
          <p:cNvPr id="4" name="Content Placeholder 3"/>
          <p:cNvSpPr>
            <a:spLocks noGrp="1"/>
          </p:cNvSpPr>
          <p:nvPr>
            <p:ph sz="quarter" idx="1"/>
          </p:nvPr>
        </p:nvSpPr>
        <p:spPr/>
        <p:txBody>
          <a:bodyPr>
            <a:normAutofit/>
          </a:bodyPr>
          <a:lstStyle/>
          <a:p>
            <a:r>
              <a:rPr lang="en-US" sz="2800" dirty="0"/>
              <a:t>“Clean-up”/ DOI Procedures bill (H 4869/ S 957)</a:t>
            </a:r>
          </a:p>
          <a:p>
            <a:r>
              <a:rPr lang="en-US" sz="2800" dirty="0"/>
              <a:t>Adjuster licensing (S 1032)</a:t>
            </a:r>
          </a:p>
        </p:txBody>
      </p:sp>
      <p:pic>
        <p:nvPicPr>
          <p:cNvPr id="7" name="Picture 6">
            <a:extLst>
              <a:ext uri="{FF2B5EF4-FFF2-40B4-BE49-F238E27FC236}">
                <a16:creationId xmlns:a16="http://schemas.microsoft.com/office/drawing/2014/main" id="{26C09CFC-F859-09C7-D97E-9BC4F3009817}"/>
              </a:ext>
            </a:extLst>
          </p:cNvPr>
          <p:cNvPicPr>
            <a:picLocks noChangeAspect="1"/>
          </p:cNvPicPr>
          <p:nvPr/>
        </p:nvPicPr>
        <p:blipFill>
          <a:blip r:embed="rId3"/>
          <a:stretch>
            <a:fillRect/>
          </a:stretch>
        </p:blipFill>
        <p:spPr>
          <a:xfrm>
            <a:off x="7086601" y="5932405"/>
            <a:ext cx="3361075" cy="6345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dirty="0"/>
              <a:t>Other items </a:t>
            </a:r>
          </a:p>
        </p:txBody>
      </p:sp>
      <p:sp>
        <p:nvSpPr>
          <p:cNvPr id="4" name="Content Placeholder 3"/>
          <p:cNvSpPr>
            <a:spLocks noGrp="1"/>
          </p:cNvSpPr>
          <p:nvPr>
            <p:ph sz="quarter" idx="1"/>
          </p:nvPr>
        </p:nvSpPr>
        <p:spPr/>
        <p:txBody>
          <a:bodyPr>
            <a:normAutofit/>
          </a:bodyPr>
          <a:lstStyle/>
          <a:p>
            <a:pPr marL="0" indent="0">
              <a:buNone/>
            </a:pPr>
            <a:r>
              <a:rPr lang="en-US" dirty="0"/>
              <a:t>Mandates:</a:t>
            </a:r>
          </a:p>
          <a:p>
            <a:pPr lvl="0"/>
            <a:r>
              <a:rPr lang="en-US" dirty="0"/>
              <a:t>S 33 – Mandatory liability for boats and PWCs</a:t>
            </a:r>
          </a:p>
          <a:p>
            <a:pPr lvl="0"/>
            <a:r>
              <a:rPr lang="en-US" dirty="0"/>
              <a:t>H 3950 – Earthquake insurance</a:t>
            </a:r>
          </a:p>
          <a:p>
            <a:pPr lvl="0"/>
            <a:r>
              <a:rPr lang="en-US" dirty="0"/>
              <a:t>H 4565 – New car replacement</a:t>
            </a:r>
          </a:p>
        </p:txBody>
      </p:sp>
      <p:pic>
        <p:nvPicPr>
          <p:cNvPr id="5" name="Picture 4">
            <a:extLst>
              <a:ext uri="{FF2B5EF4-FFF2-40B4-BE49-F238E27FC236}">
                <a16:creationId xmlns:a16="http://schemas.microsoft.com/office/drawing/2014/main" id="{B5C919C8-5D0D-EF8C-CFDB-708B7A0C200A}"/>
              </a:ext>
            </a:extLst>
          </p:cNvPr>
          <p:cNvPicPr>
            <a:picLocks noChangeAspect="1"/>
          </p:cNvPicPr>
          <p:nvPr/>
        </p:nvPicPr>
        <p:blipFill>
          <a:blip r:embed="rId3"/>
          <a:stretch>
            <a:fillRect/>
          </a:stretch>
        </p:blipFill>
        <p:spPr>
          <a:xfrm>
            <a:off x="7086601" y="5932405"/>
            <a:ext cx="3361075" cy="634507"/>
          </a:xfrm>
          <a:prstGeom prst="rect">
            <a:avLst/>
          </a:prstGeom>
        </p:spPr>
      </p:pic>
    </p:spTree>
    <p:extLst>
      <p:ext uri="{BB962C8B-B14F-4D97-AF65-F5344CB8AC3E}">
        <p14:creationId xmlns:p14="http://schemas.microsoft.com/office/powerpoint/2010/main" val="3403794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dirty="0"/>
              <a:t>Other items </a:t>
            </a:r>
          </a:p>
        </p:txBody>
      </p:sp>
      <p:sp>
        <p:nvSpPr>
          <p:cNvPr id="4" name="Content Placeholder 3"/>
          <p:cNvSpPr>
            <a:spLocks noGrp="1"/>
          </p:cNvSpPr>
          <p:nvPr>
            <p:ph sz="quarter" idx="1"/>
          </p:nvPr>
        </p:nvSpPr>
        <p:spPr/>
        <p:txBody>
          <a:bodyPr>
            <a:normAutofit/>
          </a:bodyPr>
          <a:lstStyle/>
          <a:p>
            <a:pPr marL="0" indent="0">
              <a:buNone/>
            </a:pPr>
            <a:r>
              <a:rPr lang="en-US" dirty="0"/>
              <a:t>Market availability issues:</a:t>
            </a:r>
          </a:p>
          <a:p>
            <a:pPr lvl="0"/>
            <a:r>
              <a:rPr lang="en-US" dirty="0"/>
              <a:t>S 1062/ H 5262 – Excess insurance premium tax credit</a:t>
            </a:r>
          </a:p>
          <a:p>
            <a:pPr lvl="0"/>
            <a:r>
              <a:rPr lang="en-US" dirty="0"/>
              <a:t>H 5066 – Liquor liability insurance</a:t>
            </a:r>
          </a:p>
          <a:p>
            <a:pPr lvl="0"/>
            <a:r>
              <a:rPr lang="en-US" dirty="0"/>
              <a:t>S 1048 – Dram shop liability</a:t>
            </a:r>
          </a:p>
          <a:p>
            <a:pPr lvl="0"/>
            <a:r>
              <a:rPr lang="en-US" dirty="0"/>
              <a:t>S 844 – Insurance study committee</a:t>
            </a:r>
          </a:p>
        </p:txBody>
      </p:sp>
      <p:pic>
        <p:nvPicPr>
          <p:cNvPr id="5" name="Picture 4">
            <a:extLst>
              <a:ext uri="{FF2B5EF4-FFF2-40B4-BE49-F238E27FC236}">
                <a16:creationId xmlns:a16="http://schemas.microsoft.com/office/drawing/2014/main" id="{DDCFF5E9-540D-0350-980E-0F7EBEEA1E30}"/>
              </a:ext>
            </a:extLst>
          </p:cNvPr>
          <p:cNvPicPr>
            <a:picLocks noChangeAspect="1"/>
          </p:cNvPicPr>
          <p:nvPr/>
        </p:nvPicPr>
        <p:blipFill>
          <a:blip r:embed="rId3"/>
          <a:stretch>
            <a:fillRect/>
          </a:stretch>
        </p:blipFill>
        <p:spPr>
          <a:xfrm>
            <a:off x="7086601" y="5932405"/>
            <a:ext cx="3361075" cy="63450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dirty="0"/>
              <a:t>Other items </a:t>
            </a:r>
          </a:p>
        </p:txBody>
      </p:sp>
      <p:sp>
        <p:nvSpPr>
          <p:cNvPr id="4" name="Content Placeholder 3"/>
          <p:cNvSpPr>
            <a:spLocks noGrp="1"/>
          </p:cNvSpPr>
          <p:nvPr>
            <p:ph sz="quarter" idx="1"/>
          </p:nvPr>
        </p:nvSpPr>
        <p:spPr/>
        <p:txBody>
          <a:bodyPr>
            <a:normAutofit/>
          </a:bodyPr>
          <a:lstStyle/>
          <a:p>
            <a:pPr marL="0" indent="0">
              <a:buNone/>
            </a:pPr>
            <a:r>
              <a:rPr lang="en-US" dirty="0"/>
              <a:t>Regulatory issues:</a:t>
            </a:r>
          </a:p>
          <a:p>
            <a:r>
              <a:rPr lang="en-US" dirty="0"/>
              <a:t>S 1050 – Prior approval for liquor liability insurance rates</a:t>
            </a:r>
          </a:p>
          <a:p>
            <a:pPr lvl="0"/>
            <a:r>
              <a:rPr lang="en-US" dirty="0"/>
              <a:t>H 3977 – E-posting of insurance documents</a:t>
            </a:r>
          </a:p>
          <a:p>
            <a:pPr marL="320040" lvl="1" indent="0">
              <a:buNone/>
            </a:pPr>
            <a:endParaRPr lang="en-US" dirty="0"/>
          </a:p>
        </p:txBody>
      </p:sp>
      <p:pic>
        <p:nvPicPr>
          <p:cNvPr id="5" name="Picture 4">
            <a:extLst>
              <a:ext uri="{FF2B5EF4-FFF2-40B4-BE49-F238E27FC236}">
                <a16:creationId xmlns:a16="http://schemas.microsoft.com/office/drawing/2014/main" id="{486B2F32-8F76-D00D-3B37-F65268D8EE9D}"/>
              </a:ext>
            </a:extLst>
          </p:cNvPr>
          <p:cNvPicPr>
            <a:picLocks noChangeAspect="1"/>
          </p:cNvPicPr>
          <p:nvPr/>
        </p:nvPicPr>
        <p:blipFill>
          <a:blip r:embed="rId3"/>
          <a:stretch>
            <a:fillRect/>
          </a:stretch>
        </p:blipFill>
        <p:spPr>
          <a:xfrm>
            <a:off x="7086601" y="5932405"/>
            <a:ext cx="3361075" cy="634507"/>
          </a:xfrm>
          <a:prstGeom prst="rect">
            <a:avLst/>
          </a:prstGeom>
        </p:spPr>
      </p:pic>
    </p:spTree>
    <p:extLst>
      <p:ext uri="{BB962C8B-B14F-4D97-AF65-F5344CB8AC3E}">
        <p14:creationId xmlns:p14="http://schemas.microsoft.com/office/powerpoint/2010/main" val="3493851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dirty="0"/>
              <a:t>H 3977 </a:t>
            </a:r>
          </a:p>
        </p:txBody>
      </p:sp>
      <p:sp>
        <p:nvSpPr>
          <p:cNvPr id="4" name="Content Placeholder 3"/>
          <p:cNvSpPr>
            <a:spLocks noGrp="1"/>
          </p:cNvSpPr>
          <p:nvPr>
            <p:ph sz="quarter" idx="1"/>
          </p:nvPr>
        </p:nvSpPr>
        <p:spPr>
          <a:xfrm>
            <a:off x="2209800" y="1415010"/>
            <a:ext cx="7772400" cy="4876800"/>
          </a:xfrm>
        </p:spPr>
        <p:txBody>
          <a:bodyPr>
            <a:noAutofit/>
          </a:bodyPr>
          <a:lstStyle/>
          <a:p>
            <a:pPr marL="0" indent="0">
              <a:buNone/>
            </a:pPr>
            <a:r>
              <a:rPr lang="en-US" sz="1500" dirty="0"/>
              <a:t>Notwithstanding another provision of this section, if a standard property and casualty insurance policy or endorsement does not contain personally identifiable information, an insurer may mail, deliver, or post the policy or endorsement on the insurer's website. If the insurer elects to post an insurance policy or endorsement on the insurer's website in lieu of mailing or delivering the document to the insured, </a:t>
            </a:r>
            <a:r>
              <a:rPr lang="en-US" sz="1500" dirty="0">
                <a:highlight>
                  <a:srgbClr val="FFFF00"/>
                </a:highlight>
              </a:rPr>
              <a:t>the insurer must comply with the following conditions</a:t>
            </a:r>
            <a:r>
              <a:rPr lang="en-US" sz="1500" dirty="0"/>
              <a:t>: </a:t>
            </a:r>
          </a:p>
          <a:p>
            <a:pPr marL="0" indent="0">
              <a:buNone/>
            </a:pPr>
            <a:r>
              <a:rPr lang="en-US" sz="1500" dirty="0"/>
              <a:t>(1) The policy and endorsement must be accessible as long as the policy or endorsement is in force. </a:t>
            </a:r>
          </a:p>
          <a:p>
            <a:pPr marL="0" indent="0">
              <a:buNone/>
            </a:pPr>
            <a:r>
              <a:rPr lang="en-US" sz="1500" dirty="0"/>
              <a:t>(2) After the policy expires, the insurer must maintain and archive the policy and endorsement for five years after the expiration of the policy and shall make the documents available to the party upon request. </a:t>
            </a:r>
          </a:p>
          <a:p>
            <a:pPr marL="0" indent="0">
              <a:buNone/>
            </a:pPr>
            <a:r>
              <a:rPr lang="en-US" sz="1500" dirty="0"/>
              <a:t>(3) The insurer must post the policy and endorsement in a manner that allows the insured to print and save the policy and endorsement using a program or application that is widely available on the Internet and free to use. </a:t>
            </a:r>
          </a:p>
          <a:p>
            <a:pPr marL="0" indent="0">
              <a:buNone/>
            </a:pPr>
            <a:r>
              <a:rPr lang="en-US" sz="1500" dirty="0"/>
              <a:t>(4) The insurer provides the following information in, or simultaneous with, each declarations page provided at the time of issuance of the initial policy and any renewals of that policy: </a:t>
            </a:r>
          </a:p>
          <a:p>
            <a:pPr marL="0" indent="0">
              <a:buNone/>
            </a:pPr>
            <a:r>
              <a:rPr lang="en-US" sz="1500" dirty="0"/>
              <a:t>(a) a description of the exact policy and endorsement form purchased by the insured; </a:t>
            </a:r>
          </a:p>
          <a:p>
            <a:pPr marL="0" indent="0">
              <a:buNone/>
            </a:pPr>
            <a:r>
              <a:rPr lang="en-US" sz="1500" dirty="0"/>
              <a:t>(b) </a:t>
            </a:r>
            <a:r>
              <a:rPr lang="en-US" sz="1500" dirty="0">
                <a:highlight>
                  <a:srgbClr val="FFFF00"/>
                </a:highlight>
              </a:rPr>
              <a:t>a method by which the insured may obtain, upon request and without charge, a paper copy of the policy</a:t>
            </a:r>
            <a:r>
              <a:rPr lang="en-US" sz="1500" dirty="0"/>
              <a:t>; and </a:t>
            </a:r>
          </a:p>
          <a:p>
            <a:pPr marL="0" indent="0">
              <a:buNone/>
            </a:pPr>
            <a:r>
              <a:rPr lang="en-US" sz="1500" dirty="0"/>
              <a:t>(c) the Internet address where the insured's policy and endorsement is posted. </a:t>
            </a:r>
          </a:p>
          <a:p>
            <a:pPr marL="0" indent="0">
              <a:buNone/>
            </a:pPr>
            <a:r>
              <a:rPr lang="en-US" sz="1500" dirty="0"/>
              <a:t>(5) The insurer provides notice, in the format preferred by the insured, of any changes to the form or endorsement, the insured's right to obtain, upon request without charge, a paper copy of a form, and the Internet address where the form and endorsement is posted. </a:t>
            </a:r>
          </a:p>
        </p:txBody>
      </p:sp>
    </p:spTree>
    <p:extLst>
      <p:ext uri="{BB962C8B-B14F-4D97-AF65-F5344CB8AC3E}">
        <p14:creationId xmlns:p14="http://schemas.microsoft.com/office/powerpoint/2010/main" val="310233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ctr"/>
            <a:r>
              <a:rPr lang="en-US" dirty="0"/>
              <a:t>2024 Legislative Priorities</a:t>
            </a:r>
            <a:endParaRPr lang="en-US" b="1" dirty="0"/>
          </a:p>
        </p:txBody>
      </p:sp>
      <p:sp>
        <p:nvSpPr>
          <p:cNvPr id="4" name="Content Placeholder 3"/>
          <p:cNvSpPr>
            <a:spLocks noGrp="1"/>
          </p:cNvSpPr>
          <p:nvPr>
            <p:ph sz="quarter" idx="1"/>
          </p:nvPr>
        </p:nvSpPr>
        <p:spPr/>
        <p:txBody>
          <a:bodyPr>
            <a:normAutofit/>
          </a:bodyPr>
          <a:lstStyle/>
          <a:p>
            <a:r>
              <a:rPr lang="en-US" dirty="0"/>
              <a:t>S 533 – Contribution among tortfeasors</a:t>
            </a:r>
          </a:p>
          <a:p>
            <a:pPr marL="320040" lvl="1" indent="0">
              <a:buNone/>
            </a:pPr>
            <a:endParaRPr lang="en-US" dirty="0"/>
          </a:p>
        </p:txBody>
      </p:sp>
      <p:pic>
        <p:nvPicPr>
          <p:cNvPr id="5" name="Picture 4">
            <a:extLst>
              <a:ext uri="{FF2B5EF4-FFF2-40B4-BE49-F238E27FC236}">
                <a16:creationId xmlns:a16="http://schemas.microsoft.com/office/drawing/2014/main" id="{1D5FB7E5-D2D7-0E61-3D18-19DC6B2FD928}"/>
              </a:ext>
            </a:extLst>
          </p:cNvPr>
          <p:cNvPicPr>
            <a:picLocks noChangeAspect="1"/>
          </p:cNvPicPr>
          <p:nvPr/>
        </p:nvPicPr>
        <p:blipFill>
          <a:blip r:embed="rId3"/>
          <a:stretch>
            <a:fillRect/>
          </a:stretch>
        </p:blipFill>
        <p:spPr>
          <a:xfrm>
            <a:off x="7086601" y="5932405"/>
            <a:ext cx="3361075" cy="634507"/>
          </a:xfrm>
          <a:prstGeom prst="rect">
            <a:avLst/>
          </a:prstGeom>
        </p:spPr>
      </p:pic>
    </p:spTree>
    <p:extLst>
      <p:ext uri="{BB962C8B-B14F-4D97-AF65-F5344CB8AC3E}">
        <p14:creationId xmlns:p14="http://schemas.microsoft.com/office/powerpoint/2010/main" val="229310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DBBEFBA5E3864C8021223B9EFB4587" ma:contentTypeVersion="" ma:contentTypeDescription="Create a new document." ma:contentTypeScope="" ma:versionID="01fe6710f59a81775746fd201858adc7">
  <xsd:schema xmlns:xsd="http://www.w3.org/2001/XMLSchema" xmlns:xs="http://www.w3.org/2001/XMLSchema" xmlns:p="http://schemas.microsoft.com/office/2006/metadata/properties" xmlns:ns2="f8fefa43-e382-4e17-8ef6-d62310d43086" targetNamespace="http://schemas.microsoft.com/office/2006/metadata/properties" ma:root="true" ma:fieldsID="6628ebae0951018a5e964545d8b1aed1" ns2:_="">
    <xsd:import namespace="f8fefa43-e382-4e17-8ef6-d62310d43086"/>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fefa43-e382-4e17-8ef6-d62310d43086"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B0BF90-7F78-4615-B3A7-6B51D47DF68F}"/>
</file>

<file path=customXml/itemProps2.xml><?xml version="1.0" encoding="utf-8"?>
<ds:datastoreItem xmlns:ds="http://schemas.openxmlformats.org/officeDocument/2006/customXml" ds:itemID="{B8440003-5387-4757-AB79-6ABEAC8AAF82}"/>
</file>

<file path=customXml/itemProps3.xml><?xml version="1.0" encoding="utf-8"?>
<ds:datastoreItem xmlns:ds="http://schemas.openxmlformats.org/officeDocument/2006/customXml" ds:itemID="{0C679B31-A798-438B-BF19-564CD3079D06}"/>
</file>

<file path=docProps/app.xml><?xml version="1.0" encoding="utf-8"?>
<Properties xmlns="http://schemas.openxmlformats.org/officeDocument/2006/extended-properties" xmlns:vt="http://schemas.openxmlformats.org/officeDocument/2006/docPropsVTypes">
  <Template/>
  <TotalTime>40197</TotalTime>
  <Words>579</Words>
  <Application>Microsoft Office PowerPoint</Application>
  <PresentationFormat>Widescreen</PresentationFormat>
  <Paragraphs>110</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Franklin Gothic Book</vt:lpstr>
      <vt:lpstr>Perpetua</vt:lpstr>
      <vt:lpstr>Wingdings 2</vt:lpstr>
      <vt:lpstr>Equity</vt:lpstr>
      <vt:lpstr>Industry Session</vt:lpstr>
      <vt:lpstr>Political/Legislative Update</vt:lpstr>
      <vt:lpstr> Political Update</vt:lpstr>
      <vt:lpstr>S.C. DOI 2024 Agenda</vt:lpstr>
      <vt:lpstr>Other items </vt:lpstr>
      <vt:lpstr>Other items </vt:lpstr>
      <vt:lpstr>Other items </vt:lpstr>
      <vt:lpstr>H 3977 </vt:lpstr>
      <vt:lpstr>2024 Legislative Priorities</vt:lpstr>
      <vt:lpstr>Regulatory Updates</vt:lpstr>
      <vt:lpstr>Regulatory Updates</vt:lpstr>
      <vt:lpstr>Regulatory Updates</vt:lpstr>
      <vt:lpstr>Regulatory Updates</vt:lpstr>
      <vt:lpstr>Regulatory Updates</vt:lpstr>
      <vt:lpstr>Media</vt:lpstr>
      <vt:lpstr>Questions?</vt:lpstr>
      <vt:lpstr>Industry Session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Carolina Insurance News Service</dc:title>
  <dc:creator>Owner</dc:creator>
  <cp:lastModifiedBy>Anita Trevino</cp:lastModifiedBy>
  <cp:revision>565</cp:revision>
  <dcterms:created xsi:type="dcterms:W3CDTF">2014-04-29T20:16:27Z</dcterms:created>
  <dcterms:modified xsi:type="dcterms:W3CDTF">2024-03-21T12:15:24Z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0x010100F5DBBEFBA5E3864C8021223B9EFB4587</vt:lpwstr>
  </property>
</Properties>
</file>