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3" r:id="rId1"/>
  </p:sldMasterIdLst>
  <p:sldIdLst>
    <p:sldId id="257" r:id="rId2"/>
    <p:sldId id="682" r:id="rId3"/>
    <p:sldId id="777" r:id="rId4"/>
    <p:sldId id="805" r:id="rId5"/>
    <p:sldId id="798" r:id="rId6"/>
    <p:sldId id="725" r:id="rId7"/>
    <p:sldId id="730" r:id="rId8"/>
    <p:sldId id="732" r:id="rId9"/>
    <p:sldId id="721" r:id="rId10"/>
    <p:sldId id="270" r:id="rId11"/>
    <p:sldId id="271" r:id="rId12"/>
    <p:sldId id="728" r:id="rId13"/>
    <p:sldId id="283" r:id="rId14"/>
    <p:sldId id="773" r:id="rId15"/>
    <p:sldId id="790" r:id="rId16"/>
    <p:sldId id="770" r:id="rId17"/>
    <p:sldId id="799" r:id="rId18"/>
    <p:sldId id="775" r:id="rId19"/>
    <p:sldId id="791" r:id="rId20"/>
    <p:sldId id="749" r:id="rId21"/>
    <p:sldId id="813" r:id="rId22"/>
    <p:sldId id="745" r:id="rId23"/>
    <p:sldId id="815" r:id="rId24"/>
    <p:sldId id="741" r:id="rId25"/>
    <p:sldId id="755" r:id="rId26"/>
    <p:sldId id="743" r:id="rId27"/>
    <p:sldId id="807" r:id="rId28"/>
    <p:sldId id="808" r:id="rId29"/>
    <p:sldId id="792" r:id="rId30"/>
    <p:sldId id="793" r:id="rId31"/>
    <p:sldId id="794" r:id="rId32"/>
    <p:sldId id="801" r:id="rId33"/>
    <p:sldId id="719" r:id="rId34"/>
    <p:sldId id="804" r:id="rId35"/>
    <p:sldId id="810" r:id="rId36"/>
    <p:sldId id="812" r:id="rId37"/>
    <p:sldId id="814" r:id="rId38"/>
    <p:sldId id="7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8" autoAdjust="0"/>
    <p:restoredTop sz="94660"/>
  </p:normalViewPr>
  <p:slideViewPr>
    <p:cSldViewPr snapToGrid="0">
      <p:cViewPr varScale="1">
        <p:scale>
          <a:sx n="105" d="100"/>
          <a:sy n="105" d="100"/>
        </p:scale>
        <p:origin x="378" y="312"/>
      </p:cViewPr>
      <p:guideLst/>
    </p:cSldViewPr>
  </p:slideViewPr>
  <p:notesTextViewPr>
    <p:cViewPr>
      <p:scale>
        <a:sx n="1" d="1"/>
        <a:sy n="1" d="1"/>
      </p:scale>
      <p:origin x="0" y="0"/>
    </p:cViewPr>
  </p:notesTextViewPr>
  <p:sorterViewPr>
    <p:cViewPr>
      <p:scale>
        <a:sx n="100" d="100"/>
        <a:sy n="100" d="100"/>
      </p:scale>
      <p:origin x="0" y="-1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8CCB4-C0D9-47DA-A898-8F145BC182C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76FB26A-3EFF-41EC-999A-3007C25C8480}">
      <dgm:prSet/>
      <dgm:spPr/>
      <dgm:t>
        <a:bodyPr/>
        <a:lstStyle/>
        <a:p>
          <a:r>
            <a:rPr lang="en-US"/>
            <a:t>1.            Artificial Intelligence and Insurance Agents - Panic or Promise? (One-hour or two-hour versions)</a:t>
          </a:r>
        </a:p>
      </dgm:t>
    </dgm:pt>
    <dgm:pt modelId="{02652628-E690-4A2F-A64E-A019C2D113E8}" type="parTrans" cxnId="{D2FDAF7D-2D19-489B-9C0A-77AA59FFCD81}">
      <dgm:prSet/>
      <dgm:spPr/>
      <dgm:t>
        <a:bodyPr/>
        <a:lstStyle/>
        <a:p>
          <a:endParaRPr lang="en-US"/>
        </a:p>
      </dgm:t>
    </dgm:pt>
    <dgm:pt modelId="{94670283-527B-4AD1-B68A-02B490A400B9}" type="sibTrans" cxnId="{D2FDAF7D-2D19-489B-9C0A-77AA59FFCD81}">
      <dgm:prSet/>
      <dgm:spPr/>
      <dgm:t>
        <a:bodyPr/>
        <a:lstStyle/>
        <a:p>
          <a:endParaRPr lang="en-US"/>
        </a:p>
      </dgm:t>
    </dgm:pt>
    <dgm:pt modelId="{C68F2C4F-D5F4-427B-9B71-9808A2B389E8}">
      <dgm:prSet/>
      <dgm:spPr/>
      <dgm:t>
        <a:bodyPr/>
        <a:lstStyle/>
        <a:p>
          <a:r>
            <a:rPr lang="en-US"/>
            <a:t>2.            Digital Marketing: The Old Techniques Don't Work As They Used To (One hour) </a:t>
          </a:r>
        </a:p>
      </dgm:t>
    </dgm:pt>
    <dgm:pt modelId="{83E6F823-4331-43B2-BBA4-5333AF0C52EA}" type="parTrans" cxnId="{9B700BE5-D5AE-4EB8-8D65-3B3EB66CEAB5}">
      <dgm:prSet/>
      <dgm:spPr/>
      <dgm:t>
        <a:bodyPr/>
        <a:lstStyle/>
        <a:p>
          <a:endParaRPr lang="en-US"/>
        </a:p>
      </dgm:t>
    </dgm:pt>
    <dgm:pt modelId="{86E7F04A-3295-4588-A367-780CAC0A3EDB}" type="sibTrans" cxnId="{9B700BE5-D5AE-4EB8-8D65-3B3EB66CEAB5}">
      <dgm:prSet/>
      <dgm:spPr/>
      <dgm:t>
        <a:bodyPr/>
        <a:lstStyle/>
        <a:p>
          <a:endParaRPr lang="en-US"/>
        </a:p>
      </dgm:t>
    </dgm:pt>
    <dgm:pt modelId="{74263375-ADC3-437B-BDC4-5A5DDC6CDD00}">
      <dgm:prSet/>
      <dgm:spPr/>
      <dgm:t>
        <a:bodyPr/>
        <a:lstStyle/>
        <a:p>
          <a:r>
            <a:rPr lang="en-US"/>
            <a:t>3.            Artificial Intelligence and Cybercrime:  The Two-Edged Sword for Agencies and Policyholders (One-hour)</a:t>
          </a:r>
        </a:p>
      </dgm:t>
    </dgm:pt>
    <dgm:pt modelId="{32A343D4-2626-4A04-B7CB-7E911754D102}" type="parTrans" cxnId="{16922A05-D4C8-4C0F-97A2-7C35D85782A5}">
      <dgm:prSet/>
      <dgm:spPr/>
      <dgm:t>
        <a:bodyPr/>
        <a:lstStyle/>
        <a:p>
          <a:endParaRPr lang="en-US"/>
        </a:p>
      </dgm:t>
    </dgm:pt>
    <dgm:pt modelId="{1EDD9678-A1F6-4E6E-8766-31AF97F3F63A}" type="sibTrans" cxnId="{16922A05-D4C8-4C0F-97A2-7C35D85782A5}">
      <dgm:prSet/>
      <dgm:spPr/>
      <dgm:t>
        <a:bodyPr/>
        <a:lstStyle/>
        <a:p>
          <a:endParaRPr lang="en-US"/>
        </a:p>
      </dgm:t>
    </dgm:pt>
    <dgm:pt modelId="{5DBE5E3B-03DA-41FF-9BC1-76029B5F494D}" type="pres">
      <dgm:prSet presAssocID="{01E8CCB4-C0D9-47DA-A898-8F145BC182C9}" presName="outerComposite" presStyleCnt="0">
        <dgm:presLayoutVars>
          <dgm:chMax val="5"/>
          <dgm:dir/>
          <dgm:resizeHandles val="exact"/>
        </dgm:presLayoutVars>
      </dgm:prSet>
      <dgm:spPr/>
    </dgm:pt>
    <dgm:pt modelId="{6B6994AB-2711-4C36-9063-1C89139D2312}" type="pres">
      <dgm:prSet presAssocID="{01E8CCB4-C0D9-47DA-A898-8F145BC182C9}" presName="dummyMaxCanvas" presStyleCnt="0">
        <dgm:presLayoutVars/>
      </dgm:prSet>
      <dgm:spPr/>
    </dgm:pt>
    <dgm:pt modelId="{BE063F3B-2DF3-466A-A521-1F94AD81E43E}" type="pres">
      <dgm:prSet presAssocID="{01E8CCB4-C0D9-47DA-A898-8F145BC182C9}" presName="ThreeNodes_1" presStyleLbl="node1" presStyleIdx="0" presStyleCnt="3">
        <dgm:presLayoutVars>
          <dgm:bulletEnabled val="1"/>
        </dgm:presLayoutVars>
      </dgm:prSet>
      <dgm:spPr/>
    </dgm:pt>
    <dgm:pt modelId="{223A5D7B-F4DB-4D46-97D0-A5CFF6F3617F}" type="pres">
      <dgm:prSet presAssocID="{01E8CCB4-C0D9-47DA-A898-8F145BC182C9}" presName="ThreeNodes_2" presStyleLbl="node1" presStyleIdx="1" presStyleCnt="3">
        <dgm:presLayoutVars>
          <dgm:bulletEnabled val="1"/>
        </dgm:presLayoutVars>
      </dgm:prSet>
      <dgm:spPr/>
    </dgm:pt>
    <dgm:pt modelId="{BC275018-EF0A-407B-BBB2-6E507690A677}" type="pres">
      <dgm:prSet presAssocID="{01E8CCB4-C0D9-47DA-A898-8F145BC182C9}" presName="ThreeNodes_3" presStyleLbl="node1" presStyleIdx="2" presStyleCnt="3">
        <dgm:presLayoutVars>
          <dgm:bulletEnabled val="1"/>
        </dgm:presLayoutVars>
      </dgm:prSet>
      <dgm:spPr/>
    </dgm:pt>
    <dgm:pt modelId="{804260BB-7E9D-4E62-98B4-8F7439439A2B}" type="pres">
      <dgm:prSet presAssocID="{01E8CCB4-C0D9-47DA-A898-8F145BC182C9}" presName="ThreeConn_1-2" presStyleLbl="fgAccFollowNode1" presStyleIdx="0" presStyleCnt="2">
        <dgm:presLayoutVars>
          <dgm:bulletEnabled val="1"/>
        </dgm:presLayoutVars>
      </dgm:prSet>
      <dgm:spPr/>
    </dgm:pt>
    <dgm:pt modelId="{6E32B43B-77A2-4A37-90A0-4A65435574E6}" type="pres">
      <dgm:prSet presAssocID="{01E8CCB4-C0D9-47DA-A898-8F145BC182C9}" presName="ThreeConn_2-3" presStyleLbl="fgAccFollowNode1" presStyleIdx="1" presStyleCnt="2">
        <dgm:presLayoutVars>
          <dgm:bulletEnabled val="1"/>
        </dgm:presLayoutVars>
      </dgm:prSet>
      <dgm:spPr/>
    </dgm:pt>
    <dgm:pt modelId="{5136B04A-F902-468E-AA6D-064A46707D3B}" type="pres">
      <dgm:prSet presAssocID="{01E8CCB4-C0D9-47DA-A898-8F145BC182C9}" presName="ThreeNodes_1_text" presStyleLbl="node1" presStyleIdx="2" presStyleCnt="3">
        <dgm:presLayoutVars>
          <dgm:bulletEnabled val="1"/>
        </dgm:presLayoutVars>
      </dgm:prSet>
      <dgm:spPr/>
    </dgm:pt>
    <dgm:pt modelId="{9A653F9D-3442-4FC6-8AA9-B2A38A905EC6}" type="pres">
      <dgm:prSet presAssocID="{01E8CCB4-C0D9-47DA-A898-8F145BC182C9}" presName="ThreeNodes_2_text" presStyleLbl="node1" presStyleIdx="2" presStyleCnt="3">
        <dgm:presLayoutVars>
          <dgm:bulletEnabled val="1"/>
        </dgm:presLayoutVars>
      </dgm:prSet>
      <dgm:spPr/>
    </dgm:pt>
    <dgm:pt modelId="{14DB732A-BD1F-413D-B331-817A2881B676}" type="pres">
      <dgm:prSet presAssocID="{01E8CCB4-C0D9-47DA-A898-8F145BC182C9}" presName="ThreeNodes_3_text" presStyleLbl="node1" presStyleIdx="2" presStyleCnt="3">
        <dgm:presLayoutVars>
          <dgm:bulletEnabled val="1"/>
        </dgm:presLayoutVars>
      </dgm:prSet>
      <dgm:spPr/>
    </dgm:pt>
  </dgm:ptLst>
  <dgm:cxnLst>
    <dgm:cxn modelId="{16922A05-D4C8-4C0F-97A2-7C35D85782A5}" srcId="{01E8CCB4-C0D9-47DA-A898-8F145BC182C9}" destId="{74263375-ADC3-437B-BDC4-5A5DDC6CDD00}" srcOrd="2" destOrd="0" parTransId="{32A343D4-2626-4A04-B7CB-7E911754D102}" sibTransId="{1EDD9678-A1F6-4E6E-8766-31AF97F3F63A}"/>
    <dgm:cxn modelId="{2741CF33-D0A9-46C1-9847-D3E33E090CB5}" type="presOf" srcId="{86E7F04A-3295-4588-A367-780CAC0A3EDB}" destId="{6E32B43B-77A2-4A37-90A0-4A65435574E6}" srcOrd="0" destOrd="0" presId="urn:microsoft.com/office/officeart/2005/8/layout/vProcess5"/>
    <dgm:cxn modelId="{36573545-9838-44A5-9D7B-642C10B9250D}" type="presOf" srcId="{01E8CCB4-C0D9-47DA-A898-8F145BC182C9}" destId="{5DBE5E3B-03DA-41FF-9BC1-76029B5F494D}" srcOrd="0" destOrd="0" presId="urn:microsoft.com/office/officeart/2005/8/layout/vProcess5"/>
    <dgm:cxn modelId="{3EA34349-8B11-4011-9AC0-70FF0E7D64D8}" type="presOf" srcId="{94670283-527B-4AD1-B68A-02B490A400B9}" destId="{804260BB-7E9D-4E62-98B4-8F7439439A2B}" srcOrd="0" destOrd="0" presId="urn:microsoft.com/office/officeart/2005/8/layout/vProcess5"/>
    <dgm:cxn modelId="{3406B54F-41C6-478E-9E3A-B3AE02FE9799}" type="presOf" srcId="{076FB26A-3EFF-41EC-999A-3007C25C8480}" destId="{BE063F3B-2DF3-466A-A521-1F94AD81E43E}" srcOrd="0" destOrd="0" presId="urn:microsoft.com/office/officeart/2005/8/layout/vProcess5"/>
    <dgm:cxn modelId="{D2FDAF7D-2D19-489B-9C0A-77AA59FFCD81}" srcId="{01E8CCB4-C0D9-47DA-A898-8F145BC182C9}" destId="{076FB26A-3EFF-41EC-999A-3007C25C8480}" srcOrd="0" destOrd="0" parTransId="{02652628-E690-4A2F-A64E-A019C2D113E8}" sibTransId="{94670283-527B-4AD1-B68A-02B490A400B9}"/>
    <dgm:cxn modelId="{BAA1777F-6B5F-4270-BAA6-55057F542C30}" type="presOf" srcId="{C68F2C4F-D5F4-427B-9B71-9808A2B389E8}" destId="{223A5D7B-F4DB-4D46-97D0-A5CFF6F3617F}" srcOrd="0" destOrd="0" presId="urn:microsoft.com/office/officeart/2005/8/layout/vProcess5"/>
    <dgm:cxn modelId="{B0C0B986-11A8-4B5D-8161-60CFD336ED98}" type="presOf" srcId="{74263375-ADC3-437B-BDC4-5A5DDC6CDD00}" destId="{BC275018-EF0A-407B-BBB2-6E507690A677}" srcOrd="0" destOrd="0" presId="urn:microsoft.com/office/officeart/2005/8/layout/vProcess5"/>
    <dgm:cxn modelId="{8E184EAF-BE71-46E0-99E1-324B64C2A84F}" type="presOf" srcId="{C68F2C4F-D5F4-427B-9B71-9808A2B389E8}" destId="{9A653F9D-3442-4FC6-8AA9-B2A38A905EC6}" srcOrd="1" destOrd="0" presId="urn:microsoft.com/office/officeart/2005/8/layout/vProcess5"/>
    <dgm:cxn modelId="{09492AC4-3D82-4CC7-A18E-4BB8B5D9EA5A}" type="presOf" srcId="{076FB26A-3EFF-41EC-999A-3007C25C8480}" destId="{5136B04A-F902-468E-AA6D-064A46707D3B}" srcOrd="1" destOrd="0" presId="urn:microsoft.com/office/officeart/2005/8/layout/vProcess5"/>
    <dgm:cxn modelId="{9B700BE5-D5AE-4EB8-8D65-3B3EB66CEAB5}" srcId="{01E8CCB4-C0D9-47DA-A898-8F145BC182C9}" destId="{C68F2C4F-D5F4-427B-9B71-9808A2B389E8}" srcOrd="1" destOrd="0" parTransId="{83E6F823-4331-43B2-BBA4-5333AF0C52EA}" sibTransId="{86E7F04A-3295-4588-A367-780CAC0A3EDB}"/>
    <dgm:cxn modelId="{C942B1E5-F188-4B0B-8DCF-ABC2484ADF4C}" type="presOf" srcId="{74263375-ADC3-437B-BDC4-5A5DDC6CDD00}" destId="{14DB732A-BD1F-413D-B331-817A2881B676}" srcOrd="1" destOrd="0" presId="urn:microsoft.com/office/officeart/2005/8/layout/vProcess5"/>
    <dgm:cxn modelId="{ED470A4A-355F-4815-9710-7503951B78E1}" type="presParOf" srcId="{5DBE5E3B-03DA-41FF-9BC1-76029B5F494D}" destId="{6B6994AB-2711-4C36-9063-1C89139D2312}" srcOrd="0" destOrd="0" presId="urn:microsoft.com/office/officeart/2005/8/layout/vProcess5"/>
    <dgm:cxn modelId="{9BF97AAA-B60C-45C4-93F5-CAC920EC909E}" type="presParOf" srcId="{5DBE5E3B-03DA-41FF-9BC1-76029B5F494D}" destId="{BE063F3B-2DF3-466A-A521-1F94AD81E43E}" srcOrd="1" destOrd="0" presId="urn:microsoft.com/office/officeart/2005/8/layout/vProcess5"/>
    <dgm:cxn modelId="{36BF0B76-AE83-48B5-89C9-4114021AAA08}" type="presParOf" srcId="{5DBE5E3B-03DA-41FF-9BC1-76029B5F494D}" destId="{223A5D7B-F4DB-4D46-97D0-A5CFF6F3617F}" srcOrd="2" destOrd="0" presId="urn:microsoft.com/office/officeart/2005/8/layout/vProcess5"/>
    <dgm:cxn modelId="{CA695481-CDA6-4D7E-92FA-A66BE6D286B7}" type="presParOf" srcId="{5DBE5E3B-03DA-41FF-9BC1-76029B5F494D}" destId="{BC275018-EF0A-407B-BBB2-6E507690A677}" srcOrd="3" destOrd="0" presId="urn:microsoft.com/office/officeart/2005/8/layout/vProcess5"/>
    <dgm:cxn modelId="{AFB78CA0-F07B-41FB-9614-CB4ACA1A948A}" type="presParOf" srcId="{5DBE5E3B-03DA-41FF-9BC1-76029B5F494D}" destId="{804260BB-7E9D-4E62-98B4-8F7439439A2B}" srcOrd="4" destOrd="0" presId="urn:microsoft.com/office/officeart/2005/8/layout/vProcess5"/>
    <dgm:cxn modelId="{3F06787B-B1C4-4166-9E1A-548C82C98B19}" type="presParOf" srcId="{5DBE5E3B-03DA-41FF-9BC1-76029B5F494D}" destId="{6E32B43B-77A2-4A37-90A0-4A65435574E6}" srcOrd="5" destOrd="0" presId="urn:microsoft.com/office/officeart/2005/8/layout/vProcess5"/>
    <dgm:cxn modelId="{8CC8FA15-5267-4597-B757-439BE70E2585}" type="presParOf" srcId="{5DBE5E3B-03DA-41FF-9BC1-76029B5F494D}" destId="{5136B04A-F902-468E-AA6D-064A46707D3B}" srcOrd="6" destOrd="0" presId="urn:microsoft.com/office/officeart/2005/8/layout/vProcess5"/>
    <dgm:cxn modelId="{33BE0545-43CD-4300-9A0A-A1E277557C85}" type="presParOf" srcId="{5DBE5E3B-03DA-41FF-9BC1-76029B5F494D}" destId="{9A653F9D-3442-4FC6-8AA9-B2A38A905EC6}" srcOrd="7" destOrd="0" presId="urn:microsoft.com/office/officeart/2005/8/layout/vProcess5"/>
    <dgm:cxn modelId="{817102D5-7130-4ADA-8329-2B72F3F8AF5C}" type="presParOf" srcId="{5DBE5E3B-03DA-41FF-9BC1-76029B5F494D}" destId="{14DB732A-BD1F-413D-B331-817A2881B67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C5DAF-90B8-491B-A6F4-D86657350B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002F17-61FD-4CCC-B180-74B98A3B31EF}">
      <dgm:prSet/>
      <dgm:spPr/>
      <dgm:t>
        <a:bodyPr/>
        <a:lstStyle/>
        <a:p>
          <a:r>
            <a:rPr lang="en-US"/>
            <a:t>AI Assistants</a:t>
          </a:r>
        </a:p>
      </dgm:t>
    </dgm:pt>
    <dgm:pt modelId="{C8D0483D-B284-4CD0-9B31-059336E79095}" type="parTrans" cxnId="{6886025B-41C0-4EE7-A7CA-F5325837311A}">
      <dgm:prSet/>
      <dgm:spPr/>
      <dgm:t>
        <a:bodyPr/>
        <a:lstStyle/>
        <a:p>
          <a:endParaRPr lang="en-US"/>
        </a:p>
      </dgm:t>
    </dgm:pt>
    <dgm:pt modelId="{DF00096B-B145-4D7B-BC0F-36E74404DB09}" type="sibTrans" cxnId="{6886025B-41C0-4EE7-A7CA-F5325837311A}">
      <dgm:prSet/>
      <dgm:spPr/>
      <dgm:t>
        <a:bodyPr/>
        <a:lstStyle/>
        <a:p>
          <a:endParaRPr lang="en-US"/>
        </a:p>
      </dgm:t>
    </dgm:pt>
    <dgm:pt modelId="{C6A2B181-C42E-4971-AE69-EAE30E13488C}">
      <dgm:prSet/>
      <dgm:spPr/>
      <dgm:t>
        <a:bodyPr/>
        <a:lstStyle/>
        <a:p>
          <a:r>
            <a:rPr lang="en-US"/>
            <a:t>Video Generation</a:t>
          </a:r>
        </a:p>
      </dgm:t>
    </dgm:pt>
    <dgm:pt modelId="{3A965638-02A5-422D-B180-258B31EBC4F1}" type="parTrans" cxnId="{6598E670-C78A-418A-B6BA-E814A4A0DDB8}">
      <dgm:prSet/>
      <dgm:spPr/>
      <dgm:t>
        <a:bodyPr/>
        <a:lstStyle/>
        <a:p>
          <a:endParaRPr lang="en-US"/>
        </a:p>
      </dgm:t>
    </dgm:pt>
    <dgm:pt modelId="{4C9085DE-FF4D-4C10-933F-D599FC6BD582}" type="sibTrans" cxnId="{6598E670-C78A-418A-B6BA-E814A4A0DDB8}">
      <dgm:prSet/>
      <dgm:spPr/>
      <dgm:t>
        <a:bodyPr/>
        <a:lstStyle/>
        <a:p>
          <a:endParaRPr lang="en-US"/>
        </a:p>
      </dgm:t>
    </dgm:pt>
    <dgm:pt modelId="{B814E906-973B-45C9-95CF-A6EE3BE1DF78}">
      <dgm:prSet/>
      <dgm:spPr/>
      <dgm:t>
        <a:bodyPr/>
        <a:lstStyle/>
        <a:p>
          <a:r>
            <a:rPr lang="en-US"/>
            <a:t>Image Generation</a:t>
          </a:r>
        </a:p>
      </dgm:t>
    </dgm:pt>
    <dgm:pt modelId="{495A82DF-F00A-436C-AB5A-59E9EA33D78C}" type="parTrans" cxnId="{6A5AC849-2ED4-4EC3-A4CA-E198355518F2}">
      <dgm:prSet/>
      <dgm:spPr/>
      <dgm:t>
        <a:bodyPr/>
        <a:lstStyle/>
        <a:p>
          <a:endParaRPr lang="en-US"/>
        </a:p>
      </dgm:t>
    </dgm:pt>
    <dgm:pt modelId="{D35EE4DC-C332-420A-8534-74AAE291E921}" type="sibTrans" cxnId="{6A5AC849-2ED4-4EC3-A4CA-E198355518F2}">
      <dgm:prSet/>
      <dgm:spPr/>
      <dgm:t>
        <a:bodyPr/>
        <a:lstStyle/>
        <a:p>
          <a:endParaRPr lang="en-US"/>
        </a:p>
      </dgm:t>
    </dgm:pt>
    <dgm:pt modelId="{7295571C-6F7F-42F8-9A5C-823C35B21303}">
      <dgm:prSet/>
      <dgm:spPr/>
      <dgm:t>
        <a:bodyPr/>
        <a:lstStyle/>
        <a:p>
          <a:r>
            <a:rPr lang="en-US"/>
            <a:t>Automation</a:t>
          </a:r>
        </a:p>
      </dgm:t>
    </dgm:pt>
    <dgm:pt modelId="{93FA06C2-3F9B-4CF6-ADB3-9601E505A487}" type="parTrans" cxnId="{38ABB925-CB0F-46E1-AEB2-3FCD24815313}">
      <dgm:prSet/>
      <dgm:spPr/>
      <dgm:t>
        <a:bodyPr/>
        <a:lstStyle/>
        <a:p>
          <a:endParaRPr lang="en-US"/>
        </a:p>
      </dgm:t>
    </dgm:pt>
    <dgm:pt modelId="{2EF9D9E7-A40B-431E-835E-E46B7133D2A0}" type="sibTrans" cxnId="{38ABB925-CB0F-46E1-AEB2-3FCD24815313}">
      <dgm:prSet/>
      <dgm:spPr/>
      <dgm:t>
        <a:bodyPr/>
        <a:lstStyle/>
        <a:p>
          <a:endParaRPr lang="en-US"/>
        </a:p>
      </dgm:t>
    </dgm:pt>
    <dgm:pt modelId="{59EBE8EB-6B9A-402B-87DE-DFEA43ABCACB}">
      <dgm:prSet/>
      <dgm:spPr/>
      <dgm:t>
        <a:bodyPr/>
        <a:lstStyle/>
        <a:p>
          <a:r>
            <a:rPr lang="en-US"/>
            <a:t>Research </a:t>
          </a:r>
        </a:p>
      </dgm:t>
    </dgm:pt>
    <dgm:pt modelId="{DADF1988-FC57-4ECF-9011-20CA28A77277}" type="parTrans" cxnId="{405B1E8E-8DB3-419A-B470-B2D993316AE0}">
      <dgm:prSet/>
      <dgm:spPr/>
      <dgm:t>
        <a:bodyPr/>
        <a:lstStyle/>
        <a:p>
          <a:endParaRPr lang="en-US"/>
        </a:p>
      </dgm:t>
    </dgm:pt>
    <dgm:pt modelId="{0BCE0AA5-FF03-46F3-81DD-504DAEB38DA2}" type="sibTrans" cxnId="{405B1E8E-8DB3-419A-B470-B2D993316AE0}">
      <dgm:prSet/>
      <dgm:spPr/>
      <dgm:t>
        <a:bodyPr/>
        <a:lstStyle/>
        <a:p>
          <a:endParaRPr lang="en-US"/>
        </a:p>
      </dgm:t>
    </dgm:pt>
    <dgm:pt modelId="{D8635958-2041-44D2-91E0-3F4FB1CCBF40}">
      <dgm:prSet/>
      <dgm:spPr/>
      <dgm:t>
        <a:bodyPr/>
        <a:lstStyle/>
        <a:p>
          <a:r>
            <a:rPr lang="en-US"/>
            <a:t>Writing</a:t>
          </a:r>
        </a:p>
      </dgm:t>
    </dgm:pt>
    <dgm:pt modelId="{AC1399B7-65B8-4058-A913-17F97A7ACF7E}" type="parTrans" cxnId="{C8FBFF21-508B-438F-AD4A-174D35804291}">
      <dgm:prSet/>
      <dgm:spPr/>
      <dgm:t>
        <a:bodyPr/>
        <a:lstStyle/>
        <a:p>
          <a:endParaRPr lang="en-US"/>
        </a:p>
      </dgm:t>
    </dgm:pt>
    <dgm:pt modelId="{6BAA8AA6-A1E8-4B74-A035-2A716E5692B9}" type="sibTrans" cxnId="{C8FBFF21-508B-438F-AD4A-174D35804291}">
      <dgm:prSet/>
      <dgm:spPr/>
      <dgm:t>
        <a:bodyPr/>
        <a:lstStyle/>
        <a:p>
          <a:endParaRPr lang="en-US"/>
        </a:p>
      </dgm:t>
    </dgm:pt>
    <dgm:pt modelId="{6DDFEB28-3871-4101-83B3-FF1FF238DD89}">
      <dgm:prSet/>
      <dgm:spPr/>
      <dgm:t>
        <a:bodyPr/>
        <a:lstStyle/>
        <a:p>
          <a:r>
            <a:rPr lang="en-US"/>
            <a:t>Search engines</a:t>
          </a:r>
        </a:p>
      </dgm:t>
    </dgm:pt>
    <dgm:pt modelId="{CB6B246E-5A5B-467E-BD9D-0EE7B02A4064}" type="parTrans" cxnId="{065E7D7B-D78E-429A-923A-69CD3B03F30B}">
      <dgm:prSet/>
      <dgm:spPr/>
      <dgm:t>
        <a:bodyPr/>
        <a:lstStyle/>
        <a:p>
          <a:endParaRPr lang="en-US"/>
        </a:p>
      </dgm:t>
    </dgm:pt>
    <dgm:pt modelId="{F8115731-C5DE-497A-B996-31E9BB79CB1A}" type="sibTrans" cxnId="{065E7D7B-D78E-429A-923A-69CD3B03F30B}">
      <dgm:prSet/>
      <dgm:spPr/>
      <dgm:t>
        <a:bodyPr/>
        <a:lstStyle/>
        <a:p>
          <a:endParaRPr lang="en-US"/>
        </a:p>
      </dgm:t>
    </dgm:pt>
    <dgm:pt modelId="{2D714ED1-5EEC-4071-9C12-C5F34C7D9851}">
      <dgm:prSet/>
      <dgm:spPr/>
      <dgm:t>
        <a:bodyPr/>
        <a:lstStyle/>
        <a:p>
          <a:r>
            <a:rPr lang="en-US"/>
            <a:t>Graphic Design</a:t>
          </a:r>
        </a:p>
      </dgm:t>
    </dgm:pt>
    <dgm:pt modelId="{EFDC6A3D-2520-43FE-BBB9-FB69A299DF96}" type="parTrans" cxnId="{BAC3655E-9F0D-47BC-AB0A-B41374BB86CD}">
      <dgm:prSet/>
      <dgm:spPr/>
      <dgm:t>
        <a:bodyPr/>
        <a:lstStyle/>
        <a:p>
          <a:endParaRPr lang="en-US"/>
        </a:p>
      </dgm:t>
    </dgm:pt>
    <dgm:pt modelId="{F38286C2-4366-452F-8153-AF512326D866}" type="sibTrans" cxnId="{BAC3655E-9F0D-47BC-AB0A-B41374BB86CD}">
      <dgm:prSet/>
      <dgm:spPr/>
      <dgm:t>
        <a:bodyPr/>
        <a:lstStyle/>
        <a:p>
          <a:endParaRPr lang="en-US"/>
        </a:p>
      </dgm:t>
    </dgm:pt>
    <dgm:pt modelId="{BA628C9F-1656-4902-8EE4-2A531009F244}">
      <dgm:prSet/>
      <dgm:spPr/>
      <dgm:t>
        <a:bodyPr/>
        <a:lstStyle/>
        <a:p>
          <a:r>
            <a:rPr lang="en-US"/>
            <a:t>Knowledge Management </a:t>
          </a:r>
        </a:p>
      </dgm:t>
    </dgm:pt>
    <dgm:pt modelId="{8A487E07-D5BA-449D-8DDE-204A58327316}" type="parTrans" cxnId="{FD687D96-E4AB-4139-BA1C-3BBE085295EA}">
      <dgm:prSet/>
      <dgm:spPr/>
      <dgm:t>
        <a:bodyPr/>
        <a:lstStyle/>
        <a:p>
          <a:endParaRPr lang="en-US"/>
        </a:p>
      </dgm:t>
    </dgm:pt>
    <dgm:pt modelId="{F527E158-177C-47BE-9636-518C43EE8870}" type="sibTrans" cxnId="{FD687D96-E4AB-4139-BA1C-3BBE085295EA}">
      <dgm:prSet/>
      <dgm:spPr/>
      <dgm:t>
        <a:bodyPr/>
        <a:lstStyle/>
        <a:p>
          <a:endParaRPr lang="en-US"/>
        </a:p>
      </dgm:t>
    </dgm:pt>
    <dgm:pt modelId="{845BED54-F20E-4FBE-B6CC-1502267E0CB1}">
      <dgm:prSet/>
      <dgm:spPr/>
      <dgm:t>
        <a:bodyPr/>
        <a:lstStyle/>
        <a:p>
          <a:r>
            <a:rPr lang="en-US"/>
            <a:t>Email</a:t>
          </a:r>
        </a:p>
      </dgm:t>
    </dgm:pt>
    <dgm:pt modelId="{260B923B-99B0-4305-BFA3-14FD164545D5}" type="parTrans" cxnId="{E7B90F7A-CFEA-4A42-9A83-575F131064A7}">
      <dgm:prSet/>
      <dgm:spPr/>
      <dgm:t>
        <a:bodyPr/>
        <a:lstStyle/>
        <a:p>
          <a:endParaRPr lang="en-US"/>
        </a:p>
      </dgm:t>
    </dgm:pt>
    <dgm:pt modelId="{307BEDFF-301F-40DD-9369-4984DD5A536A}" type="sibTrans" cxnId="{E7B90F7A-CFEA-4A42-9A83-575F131064A7}">
      <dgm:prSet/>
      <dgm:spPr/>
      <dgm:t>
        <a:bodyPr/>
        <a:lstStyle/>
        <a:p>
          <a:endParaRPr lang="en-US"/>
        </a:p>
      </dgm:t>
    </dgm:pt>
    <dgm:pt modelId="{5CE3FB4F-D3D5-4BED-BDA5-3E1D200486D3}">
      <dgm:prSet/>
      <dgm:spPr/>
      <dgm:t>
        <a:bodyPr/>
        <a:lstStyle/>
        <a:p>
          <a:r>
            <a:rPr lang="en-US" dirty="0"/>
            <a:t>Scheduling</a:t>
          </a:r>
        </a:p>
      </dgm:t>
    </dgm:pt>
    <dgm:pt modelId="{0FF2246F-4FC6-48A0-8B8A-AB112431D84F}" type="parTrans" cxnId="{034C6F58-D206-496F-8C4C-F01556DD2D2C}">
      <dgm:prSet/>
      <dgm:spPr/>
      <dgm:t>
        <a:bodyPr/>
        <a:lstStyle/>
        <a:p>
          <a:endParaRPr lang="en-US"/>
        </a:p>
      </dgm:t>
    </dgm:pt>
    <dgm:pt modelId="{484E6C3F-31CA-495C-9048-8E6EF4A48D48}" type="sibTrans" cxnId="{034C6F58-D206-496F-8C4C-F01556DD2D2C}">
      <dgm:prSet/>
      <dgm:spPr/>
      <dgm:t>
        <a:bodyPr/>
        <a:lstStyle/>
        <a:p>
          <a:endParaRPr lang="en-US"/>
        </a:p>
      </dgm:t>
    </dgm:pt>
    <dgm:pt modelId="{D2CA3CFA-FE0E-45B6-8C30-A8B5DCA9504E}">
      <dgm:prSet/>
      <dgm:spPr/>
      <dgm:t>
        <a:bodyPr/>
        <a:lstStyle/>
        <a:p>
          <a:r>
            <a:rPr lang="en-US"/>
            <a:t>Presentations</a:t>
          </a:r>
        </a:p>
      </dgm:t>
    </dgm:pt>
    <dgm:pt modelId="{419BB32D-B75A-4DCD-9871-03E3836C61CF}" type="parTrans" cxnId="{940D6373-BCB6-4729-927C-9727D925E4F5}">
      <dgm:prSet/>
      <dgm:spPr/>
      <dgm:t>
        <a:bodyPr/>
        <a:lstStyle/>
        <a:p>
          <a:endParaRPr lang="en-US"/>
        </a:p>
      </dgm:t>
    </dgm:pt>
    <dgm:pt modelId="{81BA8843-9E23-4AE3-9960-A974BAFD9F0C}" type="sibTrans" cxnId="{940D6373-BCB6-4729-927C-9727D925E4F5}">
      <dgm:prSet/>
      <dgm:spPr/>
      <dgm:t>
        <a:bodyPr/>
        <a:lstStyle/>
        <a:p>
          <a:endParaRPr lang="en-US"/>
        </a:p>
      </dgm:t>
    </dgm:pt>
    <dgm:pt modelId="{D92C50C8-46C6-4C2C-B765-70A15E3B6389}">
      <dgm:prSet/>
      <dgm:spPr/>
      <dgm:t>
        <a:bodyPr/>
        <a:lstStyle/>
        <a:p>
          <a:r>
            <a:rPr lang="en-US"/>
            <a:t>Resume Builders</a:t>
          </a:r>
        </a:p>
      </dgm:t>
    </dgm:pt>
    <dgm:pt modelId="{7877710A-6A89-4A6D-9472-EF59D0B895E7}" type="parTrans" cxnId="{7F5052F0-33C9-43FC-8A4F-3507EA60B467}">
      <dgm:prSet/>
      <dgm:spPr/>
      <dgm:t>
        <a:bodyPr/>
        <a:lstStyle/>
        <a:p>
          <a:endParaRPr lang="en-US"/>
        </a:p>
      </dgm:t>
    </dgm:pt>
    <dgm:pt modelId="{28DA571B-212D-4564-A778-D871E4CAEADF}" type="sibTrans" cxnId="{7F5052F0-33C9-43FC-8A4F-3507EA60B467}">
      <dgm:prSet/>
      <dgm:spPr/>
      <dgm:t>
        <a:bodyPr/>
        <a:lstStyle/>
        <a:p>
          <a:endParaRPr lang="en-US"/>
        </a:p>
      </dgm:t>
    </dgm:pt>
    <dgm:pt modelId="{E09ADDA1-43D8-49BA-9E52-3A37B0BEEB4B}">
      <dgm:prSet/>
      <dgm:spPr/>
      <dgm:t>
        <a:bodyPr/>
        <a:lstStyle/>
        <a:p>
          <a:r>
            <a:rPr lang="en-US" dirty="0"/>
            <a:t>Voice Generation</a:t>
          </a:r>
        </a:p>
      </dgm:t>
    </dgm:pt>
    <dgm:pt modelId="{BB9396BF-A58A-4451-9F46-285706F1A507}" type="parTrans" cxnId="{14334FB2-4A02-4DFC-9E8F-C809DF8CC05D}">
      <dgm:prSet/>
      <dgm:spPr/>
      <dgm:t>
        <a:bodyPr/>
        <a:lstStyle/>
        <a:p>
          <a:endParaRPr lang="en-US"/>
        </a:p>
      </dgm:t>
    </dgm:pt>
    <dgm:pt modelId="{5F9451E9-4437-4391-9B6C-BD84A5E715A4}" type="sibTrans" cxnId="{14334FB2-4A02-4DFC-9E8F-C809DF8CC05D}">
      <dgm:prSet/>
      <dgm:spPr/>
      <dgm:t>
        <a:bodyPr/>
        <a:lstStyle/>
        <a:p>
          <a:endParaRPr lang="en-US"/>
        </a:p>
      </dgm:t>
    </dgm:pt>
    <dgm:pt modelId="{10AF16BB-B318-4BC8-8005-B8910565EA11}">
      <dgm:prSet/>
      <dgm:spPr/>
      <dgm:t>
        <a:bodyPr/>
        <a:lstStyle/>
        <a:p>
          <a:r>
            <a:rPr lang="en-US"/>
            <a:t>Music Generation</a:t>
          </a:r>
        </a:p>
      </dgm:t>
    </dgm:pt>
    <dgm:pt modelId="{B2029762-2979-48E6-A148-DC5106248277}" type="parTrans" cxnId="{DF009225-FA96-4EFB-BCCC-6C588E5FA600}">
      <dgm:prSet/>
      <dgm:spPr/>
      <dgm:t>
        <a:bodyPr/>
        <a:lstStyle/>
        <a:p>
          <a:endParaRPr lang="en-US"/>
        </a:p>
      </dgm:t>
    </dgm:pt>
    <dgm:pt modelId="{B142C94C-BEC1-4B6E-923D-D52BB011B443}" type="sibTrans" cxnId="{DF009225-FA96-4EFB-BCCC-6C588E5FA600}">
      <dgm:prSet/>
      <dgm:spPr/>
      <dgm:t>
        <a:bodyPr/>
        <a:lstStyle/>
        <a:p>
          <a:endParaRPr lang="en-US"/>
        </a:p>
      </dgm:t>
    </dgm:pt>
    <dgm:pt modelId="{3A3B720B-E1DD-4046-B4DB-39BB9D6A714F}">
      <dgm:prSet/>
      <dgm:spPr/>
      <dgm:t>
        <a:bodyPr/>
        <a:lstStyle/>
        <a:p>
          <a:r>
            <a:rPr lang="en-US"/>
            <a:t>Marketing</a:t>
          </a:r>
        </a:p>
      </dgm:t>
    </dgm:pt>
    <dgm:pt modelId="{C70AA54F-F673-40D3-8B82-66B712C3B2FE}" type="parTrans" cxnId="{FB56F33C-B443-4ACE-9577-C82AE5252B30}">
      <dgm:prSet/>
      <dgm:spPr/>
      <dgm:t>
        <a:bodyPr/>
        <a:lstStyle/>
        <a:p>
          <a:endParaRPr lang="en-US"/>
        </a:p>
      </dgm:t>
    </dgm:pt>
    <dgm:pt modelId="{7B3EBA68-5E70-4296-9E6B-3E2CD3A6AD9D}" type="sibTrans" cxnId="{FB56F33C-B443-4ACE-9577-C82AE5252B30}">
      <dgm:prSet/>
      <dgm:spPr/>
      <dgm:t>
        <a:bodyPr/>
        <a:lstStyle/>
        <a:p>
          <a:endParaRPr lang="en-US"/>
        </a:p>
      </dgm:t>
    </dgm:pt>
    <dgm:pt modelId="{A9299600-E264-474D-B84B-EABCB3E0D662}" type="pres">
      <dgm:prSet presAssocID="{46BC5DAF-90B8-491B-A6F4-D86657350B45}" presName="diagram" presStyleCnt="0">
        <dgm:presLayoutVars>
          <dgm:dir/>
          <dgm:resizeHandles val="exact"/>
        </dgm:presLayoutVars>
      </dgm:prSet>
      <dgm:spPr/>
    </dgm:pt>
    <dgm:pt modelId="{10934A62-2D08-4869-83A4-F601A5DE63E2}" type="pres">
      <dgm:prSet presAssocID="{11002F17-61FD-4CCC-B180-74B98A3B31EF}" presName="node" presStyleLbl="node1" presStyleIdx="0" presStyleCnt="16">
        <dgm:presLayoutVars>
          <dgm:bulletEnabled val="1"/>
        </dgm:presLayoutVars>
      </dgm:prSet>
      <dgm:spPr/>
    </dgm:pt>
    <dgm:pt modelId="{0B11EA15-9602-4B71-A4E2-A2A517C9E5D9}" type="pres">
      <dgm:prSet presAssocID="{DF00096B-B145-4D7B-BC0F-36E74404DB09}" presName="sibTrans" presStyleCnt="0"/>
      <dgm:spPr/>
    </dgm:pt>
    <dgm:pt modelId="{4B397FDC-95C0-430F-9893-2A6E7A523065}" type="pres">
      <dgm:prSet presAssocID="{C6A2B181-C42E-4971-AE69-EAE30E13488C}" presName="node" presStyleLbl="node1" presStyleIdx="1" presStyleCnt="16">
        <dgm:presLayoutVars>
          <dgm:bulletEnabled val="1"/>
        </dgm:presLayoutVars>
      </dgm:prSet>
      <dgm:spPr/>
    </dgm:pt>
    <dgm:pt modelId="{FB6A7978-928A-44B2-84ED-97E4C1471F1F}" type="pres">
      <dgm:prSet presAssocID="{4C9085DE-FF4D-4C10-933F-D599FC6BD582}" presName="sibTrans" presStyleCnt="0"/>
      <dgm:spPr/>
    </dgm:pt>
    <dgm:pt modelId="{8181F9A1-BADD-4B62-8A17-BCBC0426BA7B}" type="pres">
      <dgm:prSet presAssocID="{B814E906-973B-45C9-95CF-A6EE3BE1DF78}" presName="node" presStyleLbl="node1" presStyleIdx="2" presStyleCnt="16">
        <dgm:presLayoutVars>
          <dgm:bulletEnabled val="1"/>
        </dgm:presLayoutVars>
      </dgm:prSet>
      <dgm:spPr/>
    </dgm:pt>
    <dgm:pt modelId="{9CDE2F45-3B95-4C1B-AB31-5F6AF01B2690}" type="pres">
      <dgm:prSet presAssocID="{D35EE4DC-C332-420A-8534-74AAE291E921}" presName="sibTrans" presStyleCnt="0"/>
      <dgm:spPr/>
    </dgm:pt>
    <dgm:pt modelId="{82120841-2136-42A5-A65E-4D56E1DA13C0}" type="pres">
      <dgm:prSet presAssocID="{7295571C-6F7F-42F8-9A5C-823C35B21303}" presName="node" presStyleLbl="node1" presStyleIdx="3" presStyleCnt="16">
        <dgm:presLayoutVars>
          <dgm:bulletEnabled val="1"/>
        </dgm:presLayoutVars>
      </dgm:prSet>
      <dgm:spPr/>
    </dgm:pt>
    <dgm:pt modelId="{32869FBA-ACD7-456B-9403-A921BFCCC7A0}" type="pres">
      <dgm:prSet presAssocID="{2EF9D9E7-A40B-431E-835E-E46B7133D2A0}" presName="sibTrans" presStyleCnt="0"/>
      <dgm:spPr/>
    </dgm:pt>
    <dgm:pt modelId="{DB1B3BDE-1A6C-4C1D-8B4A-70731F7A2859}" type="pres">
      <dgm:prSet presAssocID="{59EBE8EB-6B9A-402B-87DE-DFEA43ABCACB}" presName="node" presStyleLbl="node1" presStyleIdx="4" presStyleCnt="16">
        <dgm:presLayoutVars>
          <dgm:bulletEnabled val="1"/>
        </dgm:presLayoutVars>
      </dgm:prSet>
      <dgm:spPr/>
    </dgm:pt>
    <dgm:pt modelId="{3E8143D6-27CF-45C1-B895-A71B07818DD1}" type="pres">
      <dgm:prSet presAssocID="{0BCE0AA5-FF03-46F3-81DD-504DAEB38DA2}" presName="sibTrans" presStyleCnt="0"/>
      <dgm:spPr/>
    </dgm:pt>
    <dgm:pt modelId="{A6312B44-A0BE-4B06-B3BD-A96A17D2F478}" type="pres">
      <dgm:prSet presAssocID="{D8635958-2041-44D2-91E0-3F4FB1CCBF40}" presName="node" presStyleLbl="node1" presStyleIdx="5" presStyleCnt="16">
        <dgm:presLayoutVars>
          <dgm:bulletEnabled val="1"/>
        </dgm:presLayoutVars>
      </dgm:prSet>
      <dgm:spPr/>
    </dgm:pt>
    <dgm:pt modelId="{29A31395-A3D5-484C-9E4A-EEFF4BB9A842}" type="pres">
      <dgm:prSet presAssocID="{6BAA8AA6-A1E8-4B74-A035-2A716E5692B9}" presName="sibTrans" presStyleCnt="0"/>
      <dgm:spPr/>
    </dgm:pt>
    <dgm:pt modelId="{C199B29C-7E62-4282-A51F-03FCB1ED8782}" type="pres">
      <dgm:prSet presAssocID="{6DDFEB28-3871-4101-83B3-FF1FF238DD89}" presName="node" presStyleLbl="node1" presStyleIdx="6" presStyleCnt="16">
        <dgm:presLayoutVars>
          <dgm:bulletEnabled val="1"/>
        </dgm:presLayoutVars>
      </dgm:prSet>
      <dgm:spPr/>
    </dgm:pt>
    <dgm:pt modelId="{51B42ED3-9CA9-4A99-829B-762A082240FD}" type="pres">
      <dgm:prSet presAssocID="{F8115731-C5DE-497A-B996-31E9BB79CB1A}" presName="sibTrans" presStyleCnt="0"/>
      <dgm:spPr/>
    </dgm:pt>
    <dgm:pt modelId="{059DBD36-1B67-47C4-8728-39FB97F78E7F}" type="pres">
      <dgm:prSet presAssocID="{2D714ED1-5EEC-4071-9C12-C5F34C7D9851}" presName="node" presStyleLbl="node1" presStyleIdx="7" presStyleCnt="16">
        <dgm:presLayoutVars>
          <dgm:bulletEnabled val="1"/>
        </dgm:presLayoutVars>
      </dgm:prSet>
      <dgm:spPr/>
    </dgm:pt>
    <dgm:pt modelId="{2C326CD7-E311-4EA5-91B8-26A673A1DA11}" type="pres">
      <dgm:prSet presAssocID="{F38286C2-4366-452F-8153-AF512326D866}" presName="sibTrans" presStyleCnt="0"/>
      <dgm:spPr/>
    </dgm:pt>
    <dgm:pt modelId="{B1B72FB5-8BB4-475A-8B74-A42414C0DCA7}" type="pres">
      <dgm:prSet presAssocID="{BA628C9F-1656-4902-8EE4-2A531009F244}" presName="node" presStyleLbl="node1" presStyleIdx="8" presStyleCnt="16">
        <dgm:presLayoutVars>
          <dgm:bulletEnabled val="1"/>
        </dgm:presLayoutVars>
      </dgm:prSet>
      <dgm:spPr/>
    </dgm:pt>
    <dgm:pt modelId="{38F1AB10-B959-43EC-99B2-C4BF1CF039DF}" type="pres">
      <dgm:prSet presAssocID="{F527E158-177C-47BE-9636-518C43EE8870}" presName="sibTrans" presStyleCnt="0"/>
      <dgm:spPr/>
    </dgm:pt>
    <dgm:pt modelId="{F967E29C-4B81-4A3D-9C0C-ABAB57F317F1}" type="pres">
      <dgm:prSet presAssocID="{845BED54-F20E-4FBE-B6CC-1502267E0CB1}" presName="node" presStyleLbl="node1" presStyleIdx="9" presStyleCnt="16">
        <dgm:presLayoutVars>
          <dgm:bulletEnabled val="1"/>
        </dgm:presLayoutVars>
      </dgm:prSet>
      <dgm:spPr/>
    </dgm:pt>
    <dgm:pt modelId="{03F635F3-C0FF-42FC-BC35-75243E2E134A}" type="pres">
      <dgm:prSet presAssocID="{307BEDFF-301F-40DD-9369-4984DD5A536A}" presName="sibTrans" presStyleCnt="0"/>
      <dgm:spPr/>
    </dgm:pt>
    <dgm:pt modelId="{62B00F8F-EDA2-4513-8859-431DCF53F223}" type="pres">
      <dgm:prSet presAssocID="{5CE3FB4F-D3D5-4BED-BDA5-3E1D200486D3}" presName="node" presStyleLbl="node1" presStyleIdx="10" presStyleCnt="16">
        <dgm:presLayoutVars>
          <dgm:bulletEnabled val="1"/>
        </dgm:presLayoutVars>
      </dgm:prSet>
      <dgm:spPr/>
    </dgm:pt>
    <dgm:pt modelId="{2D731396-20FF-47D9-BB7D-030AE75592AD}" type="pres">
      <dgm:prSet presAssocID="{484E6C3F-31CA-495C-9048-8E6EF4A48D48}" presName="sibTrans" presStyleCnt="0"/>
      <dgm:spPr/>
    </dgm:pt>
    <dgm:pt modelId="{D4982DB5-4FBC-4FEB-A033-4DC2160E3ACE}" type="pres">
      <dgm:prSet presAssocID="{D2CA3CFA-FE0E-45B6-8C30-A8B5DCA9504E}" presName="node" presStyleLbl="node1" presStyleIdx="11" presStyleCnt="16">
        <dgm:presLayoutVars>
          <dgm:bulletEnabled val="1"/>
        </dgm:presLayoutVars>
      </dgm:prSet>
      <dgm:spPr/>
    </dgm:pt>
    <dgm:pt modelId="{062CBA0F-05FE-45E6-A69E-1BFFB055AF44}" type="pres">
      <dgm:prSet presAssocID="{81BA8843-9E23-4AE3-9960-A974BAFD9F0C}" presName="sibTrans" presStyleCnt="0"/>
      <dgm:spPr/>
    </dgm:pt>
    <dgm:pt modelId="{F06AA9C4-A4AE-4B6F-8A6E-70D6B2FACA91}" type="pres">
      <dgm:prSet presAssocID="{D92C50C8-46C6-4C2C-B765-70A15E3B6389}" presName="node" presStyleLbl="node1" presStyleIdx="12" presStyleCnt="16">
        <dgm:presLayoutVars>
          <dgm:bulletEnabled val="1"/>
        </dgm:presLayoutVars>
      </dgm:prSet>
      <dgm:spPr/>
    </dgm:pt>
    <dgm:pt modelId="{3A555C11-818E-493B-BE51-6E38AE9FB8D5}" type="pres">
      <dgm:prSet presAssocID="{28DA571B-212D-4564-A778-D871E4CAEADF}" presName="sibTrans" presStyleCnt="0"/>
      <dgm:spPr/>
    </dgm:pt>
    <dgm:pt modelId="{4C5DCEC6-AEA6-4241-B211-0ADF8AA7E185}" type="pres">
      <dgm:prSet presAssocID="{E09ADDA1-43D8-49BA-9E52-3A37B0BEEB4B}" presName="node" presStyleLbl="node1" presStyleIdx="13" presStyleCnt="16">
        <dgm:presLayoutVars>
          <dgm:bulletEnabled val="1"/>
        </dgm:presLayoutVars>
      </dgm:prSet>
      <dgm:spPr/>
    </dgm:pt>
    <dgm:pt modelId="{E624CC56-E2E1-4C48-9D55-848339483105}" type="pres">
      <dgm:prSet presAssocID="{5F9451E9-4437-4391-9B6C-BD84A5E715A4}" presName="sibTrans" presStyleCnt="0"/>
      <dgm:spPr/>
    </dgm:pt>
    <dgm:pt modelId="{E0B1AF8F-E4E3-4A91-989D-568A7BCA4FFA}" type="pres">
      <dgm:prSet presAssocID="{10AF16BB-B318-4BC8-8005-B8910565EA11}" presName="node" presStyleLbl="node1" presStyleIdx="14" presStyleCnt="16">
        <dgm:presLayoutVars>
          <dgm:bulletEnabled val="1"/>
        </dgm:presLayoutVars>
      </dgm:prSet>
      <dgm:spPr/>
    </dgm:pt>
    <dgm:pt modelId="{B38865AE-5EB1-4D2D-9FF2-D530A0228192}" type="pres">
      <dgm:prSet presAssocID="{B142C94C-BEC1-4B6E-923D-D52BB011B443}" presName="sibTrans" presStyleCnt="0"/>
      <dgm:spPr/>
    </dgm:pt>
    <dgm:pt modelId="{727D4842-38A1-47B8-8409-4F7489956181}" type="pres">
      <dgm:prSet presAssocID="{3A3B720B-E1DD-4046-B4DB-39BB9D6A714F}" presName="node" presStyleLbl="node1" presStyleIdx="15" presStyleCnt="16">
        <dgm:presLayoutVars>
          <dgm:bulletEnabled val="1"/>
        </dgm:presLayoutVars>
      </dgm:prSet>
      <dgm:spPr/>
    </dgm:pt>
  </dgm:ptLst>
  <dgm:cxnLst>
    <dgm:cxn modelId="{9044A409-720E-4EAB-8E1D-C44C51B2BC82}" type="presOf" srcId="{10AF16BB-B318-4BC8-8005-B8910565EA11}" destId="{E0B1AF8F-E4E3-4A91-989D-568A7BCA4FFA}" srcOrd="0" destOrd="0" presId="urn:microsoft.com/office/officeart/2005/8/layout/default"/>
    <dgm:cxn modelId="{118E861D-E3CC-4C24-A5B2-0ABB11767372}" type="presOf" srcId="{7295571C-6F7F-42F8-9A5C-823C35B21303}" destId="{82120841-2136-42A5-A65E-4D56E1DA13C0}" srcOrd="0" destOrd="0" presId="urn:microsoft.com/office/officeart/2005/8/layout/default"/>
    <dgm:cxn modelId="{C8FBFF21-508B-438F-AD4A-174D35804291}" srcId="{46BC5DAF-90B8-491B-A6F4-D86657350B45}" destId="{D8635958-2041-44D2-91E0-3F4FB1CCBF40}" srcOrd="5" destOrd="0" parTransId="{AC1399B7-65B8-4058-A913-17F97A7ACF7E}" sibTransId="{6BAA8AA6-A1E8-4B74-A035-2A716E5692B9}"/>
    <dgm:cxn modelId="{76A9AA23-79A2-4671-8BB9-CC3BF72D1349}" type="presOf" srcId="{B814E906-973B-45C9-95CF-A6EE3BE1DF78}" destId="{8181F9A1-BADD-4B62-8A17-BCBC0426BA7B}" srcOrd="0" destOrd="0" presId="urn:microsoft.com/office/officeart/2005/8/layout/default"/>
    <dgm:cxn modelId="{DF009225-FA96-4EFB-BCCC-6C588E5FA600}" srcId="{46BC5DAF-90B8-491B-A6F4-D86657350B45}" destId="{10AF16BB-B318-4BC8-8005-B8910565EA11}" srcOrd="14" destOrd="0" parTransId="{B2029762-2979-48E6-A148-DC5106248277}" sibTransId="{B142C94C-BEC1-4B6E-923D-D52BB011B443}"/>
    <dgm:cxn modelId="{38ABB925-CB0F-46E1-AEB2-3FCD24815313}" srcId="{46BC5DAF-90B8-491B-A6F4-D86657350B45}" destId="{7295571C-6F7F-42F8-9A5C-823C35B21303}" srcOrd="3" destOrd="0" parTransId="{93FA06C2-3F9B-4CF6-ADB3-9601E505A487}" sibTransId="{2EF9D9E7-A40B-431E-835E-E46B7133D2A0}"/>
    <dgm:cxn modelId="{808B3126-B40D-4455-8A91-3171FD1BEC23}" type="presOf" srcId="{6DDFEB28-3871-4101-83B3-FF1FF238DD89}" destId="{C199B29C-7E62-4282-A51F-03FCB1ED8782}" srcOrd="0" destOrd="0" presId="urn:microsoft.com/office/officeart/2005/8/layout/default"/>
    <dgm:cxn modelId="{86796A32-BE6C-4CF2-ABE0-36841F272553}" type="presOf" srcId="{3A3B720B-E1DD-4046-B4DB-39BB9D6A714F}" destId="{727D4842-38A1-47B8-8409-4F7489956181}" srcOrd="0" destOrd="0" presId="urn:microsoft.com/office/officeart/2005/8/layout/default"/>
    <dgm:cxn modelId="{62042137-78FE-4DB3-8FF4-B8B05A0B20E9}" type="presOf" srcId="{5CE3FB4F-D3D5-4BED-BDA5-3E1D200486D3}" destId="{62B00F8F-EDA2-4513-8859-431DCF53F223}" srcOrd="0" destOrd="0" presId="urn:microsoft.com/office/officeart/2005/8/layout/default"/>
    <dgm:cxn modelId="{FB56F33C-B443-4ACE-9577-C82AE5252B30}" srcId="{46BC5DAF-90B8-491B-A6F4-D86657350B45}" destId="{3A3B720B-E1DD-4046-B4DB-39BB9D6A714F}" srcOrd="15" destOrd="0" parTransId="{C70AA54F-F673-40D3-8B82-66B712C3B2FE}" sibTransId="{7B3EBA68-5E70-4296-9E6B-3E2CD3A6AD9D}"/>
    <dgm:cxn modelId="{DDBA503E-9895-4BE6-A0A7-58EBB89360AC}" type="presOf" srcId="{59EBE8EB-6B9A-402B-87DE-DFEA43ABCACB}" destId="{DB1B3BDE-1A6C-4C1D-8B4A-70731F7A2859}" srcOrd="0" destOrd="0" presId="urn:microsoft.com/office/officeart/2005/8/layout/default"/>
    <dgm:cxn modelId="{6886025B-41C0-4EE7-A7CA-F5325837311A}" srcId="{46BC5DAF-90B8-491B-A6F4-D86657350B45}" destId="{11002F17-61FD-4CCC-B180-74B98A3B31EF}" srcOrd="0" destOrd="0" parTransId="{C8D0483D-B284-4CD0-9B31-059336E79095}" sibTransId="{DF00096B-B145-4D7B-BC0F-36E74404DB09}"/>
    <dgm:cxn modelId="{C157CE5D-91C4-4780-8AF2-DD25847878E3}" type="presOf" srcId="{46BC5DAF-90B8-491B-A6F4-D86657350B45}" destId="{A9299600-E264-474D-B84B-EABCB3E0D662}" srcOrd="0" destOrd="0" presId="urn:microsoft.com/office/officeart/2005/8/layout/default"/>
    <dgm:cxn modelId="{BAC3655E-9F0D-47BC-AB0A-B41374BB86CD}" srcId="{46BC5DAF-90B8-491B-A6F4-D86657350B45}" destId="{2D714ED1-5EEC-4071-9C12-C5F34C7D9851}" srcOrd="7" destOrd="0" parTransId="{EFDC6A3D-2520-43FE-BBB9-FB69A299DF96}" sibTransId="{F38286C2-4366-452F-8153-AF512326D866}"/>
    <dgm:cxn modelId="{EF152369-54AA-4C81-A263-64911353027F}" type="presOf" srcId="{845BED54-F20E-4FBE-B6CC-1502267E0CB1}" destId="{F967E29C-4B81-4A3D-9C0C-ABAB57F317F1}" srcOrd="0" destOrd="0" presId="urn:microsoft.com/office/officeart/2005/8/layout/default"/>
    <dgm:cxn modelId="{6A5AC849-2ED4-4EC3-A4CA-E198355518F2}" srcId="{46BC5DAF-90B8-491B-A6F4-D86657350B45}" destId="{B814E906-973B-45C9-95CF-A6EE3BE1DF78}" srcOrd="2" destOrd="0" parTransId="{495A82DF-F00A-436C-AB5A-59E9EA33D78C}" sibTransId="{D35EE4DC-C332-420A-8534-74AAE291E921}"/>
    <dgm:cxn modelId="{6598E670-C78A-418A-B6BA-E814A4A0DDB8}" srcId="{46BC5DAF-90B8-491B-A6F4-D86657350B45}" destId="{C6A2B181-C42E-4971-AE69-EAE30E13488C}" srcOrd="1" destOrd="0" parTransId="{3A965638-02A5-422D-B180-258B31EBC4F1}" sibTransId="{4C9085DE-FF4D-4C10-933F-D599FC6BD582}"/>
    <dgm:cxn modelId="{38CC8472-813F-488E-AEE0-BCA728DA6A95}" type="presOf" srcId="{C6A2B181-C42E-4971-AE69-EAE30E13488C}" destId="{4B397FDC-95C0-430F-9893-2A6E7A523065}" srcOrd="0" destOrd="0" presId="urn:microsoft.com/office/officeart/2005/8/layout/default"/>
    <dgm:cxn modelId="{940D6373-BCB6-4729-927C-9727D925E4F5}" srcId="{46BC5DAF-90B8-491B-A6F4-D86657350B45}" destId="{D2CA3CFA-FE0E-45B6-8C30-A8B5DCA9504E}" srcOrd="11" destOrd="0" parTransId="{419BB32D-B75A-4DCD-9871-03E3836C61CF}" sibTransId="{81BA8843-9E23-4AE3-9960-A974BAFD9F0C}"/>
    <dgm:cxn modelId="{034C6F58-D206-496F-8C4C-F01556DD2D2C}" srcId="{46BC5DAF-90B8-491B-A6F4-D86657350B45}" destId="{5CE3FB4F-D3D5-4BED-BDA5-3E1D200486D3}" srcOrd="10" destOrd="0" parTransId="{0FF2246F-4FC6-48A0-8B8A-AB112431D84F}" sibTransId="{484E6C3F-31CA-495C-9048-8E6EF4A48D48}"/>
    <dgm:cxn modelId="{E7B90F7A-CFEA-4A42-9A83-575F131064A7}" srcId="{46BC5DAF-90B8-491B-A6F4-D86657350B45}" destId="{845BED54-F20E-4FBE-B6CC-1502267E0CB1}" srcOrd="9" destOrd="0" parTransId="{260B923B-99B0-4305-BFA3-14FD164545D5}" sibTransId="{307BEDFF-301F-40DD-9369-4984DD5A536A}"/>
    <dgm:cxn modelId="{0A37457A-3580-4169-86E9-CE4F08DEB160}" type="presOf" srcId="{D2CA3CFA-FE0E-45B6-8C30-A8B5DCA9504E}" destId="{D4982DB5-4FBC-4FEB-A033-4DC2160E3ACE}" srcOrd="0" destOrd="0" presId="urn:microsoft.com/office/officeart/2005/8/layout/default"/>
    <dgm:cxn modelId="{065E7D7B-D78E-429A-923A-69CD3B03F30B}" srcId="{46BC5DAF-90B8-491B-A6F4-D86657350B45}" destId="{6DDFEB28-3871-4101-83B3-FF1FF238DD89}" srcOrd="6" destOrd="0" parTransId="{CB6B246E-5A5B-467E-BD9D-0EE7B02A4064}" sibTransId="{F8115731-C5DE-497A-B996-31E9BB79CB1A}"/>
    <dgm:cxn modelId="{405B1E8E-8DB3-419A-B470-B2D993316AE0}" srcId="{46BC5DAF-90B8-491B-A6F4-D86657350B45}" destId="{59EBE8EB-6B9A-402B-87DE-DFEA43ABCACB}" srcOrd="4" destOrd="0" parTransId="{DADF1988-FC57-4ECF-9011-20CA28A77277}" sibTransId="{0BCE0AA5-FF03-46F3-81DD-504DAEB38DA2}"/>
    <dgm:cxn modelId="{FD687D96-E4AB-4139-BA1C-3BBE085295EA}" srcId="{46BC5DAF-90B8-491B-A6F4-D86657350B45}" destId="{BA628C9F-1656-4902-8EE4-2A531009F244}" srcOrd="8" destOrd="0" parTransId="{8A487E07-D5BA-449D-8DDE-204A58327316}" sibTransId="{F527E158-177C-47BE-9636-518C43EE8870}"/>
    <dgm:cxn modelId="{FF7A649C-F4A7-45B3-BF24-389EEBA80899}" type="presOf" srcId="{E09ADDA1-43D8-49BA-9E52-3A37B0BEEB4B}" destId="{4C5DCEC6-AEA6-4241-B211-0ADF8AA7E185}" srcOrd="0" destOrd="0" presId="urn:microsoft.com/office/officeart/2005/8/layout/default"/>
    <dgm:cxn modelId="{2AF1C7B1-E34F-4D0C-8245-5A6D1007B59A}" type="presOf" srcId="{2D714ED1-5EEC-4071-9C12-C5F34C7D9851}" destId="{059DBD36-1B67-47C4-8728-39FB97F78E7F}" srcOrd="0" destOrd="0" presId="urn:microsoft.com/office/officeart/2005/8/layout/default"/>
    <dgm:cxn modelId="{14334FB2-4A02-4DFC-9E8F-C809DF8CC05D}" srcId="{46BC5DAF-90B8-491B-A6F4-D86657350B45}" destId="{E09ADDA1-43D8-49BA-9E52-3A37B0BEEB4B}" srcOrd="13" destOrd="0" parTransId="{BB9396BF-A58A-4451-9F46-285706F1A507}" sibTransId="{5F9451E9-4437-4391-9B6C-BD84A5E715A4}"/>
    <dgm:cxn modelId="{E004CEB9-97D0-4715-BAF6-7446ADA03627}" type="presOf" srcId="{11002F17-61FD-4CCC-B180-74B98A3B31EF}" destId="{10934A62-2D08-4869-83A4-F601A5DE63E2}" srcOrd="0" destOrd="0" presId="urn:microsoft.com/office/officeart/2005/8/layout/default"/>
    <dgm:cxn modelId="{FE26E3E8-1B51-4965-B056-71991881C450}" type="presOf" srcId="{BA628C9F-1656-4902-8EE4-2A531009F244}" destId="{B1B72FB5-8BB4-475A-8B74-A42414C0DCA7}" srcOrd="0" destOrd="0" presId="urn:microsoft.com/office/officeart/2005/8/layout/default"/>
    <dgm:cxn modelId="{7F5052F0-33C9-43FC-8A4F-3507EA60B467}" srcId="{46BC5DAF-90B8-491B-A6F4-D86657350B45}" destId="{D92C50C8-46C6-4C2C-B765-70A15E3B6389}" srcOrd="12" destOrd="0" parTransId="{7877710A-6A89-4A6D-9472-EF59D0B895E7}" sibTransId="{28DA571B-212D-4564-A778-D871E4CAEADF}"/>
    <dgm:cxn modelId="{5092F9F8-6A7D-45F8-B555-05524C66DE07}" type="presOf" srcId="{D8635958-2041-44D2-91E0-3F4FB1CCBF40}" destId="{A6312B44-A0BE-4B06-B3BD-A96A17D2F478}" srcOrd="0" destOrd="0" presId="urn:microsoft.com/office/officeart/2005/8/layout/default"/>
    <dgm:cxn modelId="{B36482FB-5A0C-4EDE-8EA5-29C9947D05FB}" type="presOf" srcId="{D92C50C8-46C6-4C2C-B765-70A15E3B6389}" destId="{F06AA9C4-A4AE-4B6F-8A6E-70D6B2FACA91}" srcOrd="0" destOrd="0" presId="urn:microsoft.com/office/officeart/2005/8/layout/default"/>
    <dgm:cxn modelId="{56B30C6A-1636-4A1E-8358-985F6E7F6FEA}" type="presParOf" srcId="{A9299600-E264-474D-B84B-EABCB3E0D662}" destId="{10934A62-2D08-4869-83A4-F601A5DE63E2}" srcOrd="0" destOrd="0" presId="urn:microsoft.com/office/officeart/2005/8/layout/default"/>
    <dgm:cxn modelId="{C49425F7-E289-4A58-B951-7973EA83C267}" type="presParOf" srcId="{A9299600-E264-474D-B84B-EABCB3E0D662}" destId="{0B11EA15-9602-4B71-A4E2-A2A517C9E5D9}" srcOrd="1" destOrd="0" presId="urn:microsoft.com/office/officeart/2005/8/layout/default"/>
    <dgm:cxn modelId="{BF5725FE-7014-4CB0-BDDA-D42413E2DA31}" type="presParOf" srcId="{A9299600-E264-474D-B84B-EABCB3E0D662}" destId="{4B397FDC-95C0-430F-9893-2A6E7A523065}" srcOrd="2" destOrd="0" presId="urn:microsoft.com/office/officeart/2005/8/layout/default"/>
    <dgm:cxn modelId="{CF7EB4FB-C2DE-46BC-B7DC-F122188F35BF}" type="presParOf" srcId="{A9299600-E264-474D-B84B-EABCB3E0D662}" destId="{FB6A7978-928A-44B2-84ED-97E4C1471F1F}" srcOrd="3" destOrd="0" presId="urn:microsoft.com/office/officeart/2005/8/layout/default"/>
    <dgm:cxn modelId="{2E809759-BA18-41C3-B5F7-A76A49616E01}" type="presParOf" srcId="{A9299600-E264-474D-B84B-EABCB3E0D662}" destId="{8181F9A1-BADD-4B62-8A17-BCBC0426BA7B}" srcOrd="4" destOrd="0" presId="urn:microsoft.com/office/officeart/2005/8/layout/default"/>
    <dgm:cxn modelId="{AD9F35D4-FF47-48B9-9F20-8B65B555ACAC}" type="presParOf" srcId="{A9299600-E264-474D-B84B-EABCB3E0D662}" destId="{9CDE2F45-3B95-4C1B-AB31-5F6AF01B2690}" srcOrd="5" destOrd="0" presId="urn:microsoft.com/office/officeart/2005/8/layout/default"/>
    <dgm:cxn modelId="{1531F1CC-44E2-4D22-A73B-F1B087B26EDB}" type="presParOf" srcId="{A9299600-E264-474D-B84B-EABCB3E0D662}" destId="{82120841-2136-42A5-A65E-4D56E1DA13C0}" srcOrd="6" destOrd="0" presId="urn:microsoft.com/office/officeart/2005/8/layout/default"/>
    <dgm:cxn modelId="{4778677C-7ED1-46FB-9D0A-C4B06ECB7D8F}" type="presParOf" srcId="{A9299600-E264-474D-B84B-EABCB3E0D662}" destId="{32869FBA-ACD7-456B-9403-A921BFCCC7A0}" srcOrd="7" destOrd="0" presId="urn:microsoft.com/office/officeart/2005/8/layout/default"/>
    <dgm:cxn modelId="{29A99770-B111-4713-9965-4FCA163D469F}" type="presParOf" srcId="{A9299600-E264-474D-B84B-EABCB3E0D662}" destId="{DB1B3BDE-1A6C-4C1D-8B4A-70731F7A2859}" srcOrd="8" destOrd="0" presId="urn:microsoft.com/office/officeart/2005/8/layout/default"/>
    <dgm:cxn modelId="{D343F56F-A29C-4489-93F2-5AC6ABB4A2F4}" type="presParOf" srcId="{A9299600-E264-474D-B84B-EABCB3E0D662}" destId="{3E8143D6-27CF-45C1-B895-A71B07818DD1}" srcOrd="9" destOrd="0" presId="urn:microsoft.com/office/officeart/2005/8/layout/default"/>
    <dgm:cxn modelId="{9BFDFF6F-4F17-4D97-98D4-05D4AB644F33}" type="presParOf" srcId="{A9299600-E264-474D-B84B-EABCB3E0D662}" destId="{A6312B44-A0BE-4B06-B3BD-A96A17D2F478}" srcOrd="10" destOrd="0" presId="urn:microsoft.com/office/officeart/2005/8/layout/default"/>
    <dgm:cxn modelId="{18BB8815-16C6-4431-AAE5-A9FFF8B5FD36}" type="presParOf" srcId="{A9299600-E264-474D-B84B-EABCB3E0D662}" destId="{29A31395-A3D5-484C-9E4A-EEFF4BB9A842}" srcOrd="11" destOrd="0" presId="urn:microsoft.com/office/officeart/2005/8/layout/default"/>
    <dgm:cxn modelId="{C9582E36-4366-4A49-B422-9FBEE6C2F2F7}" type="presParOf" srcId="{A9299600-E264-474D-B84B-EABCB3E0D662}" destId="{C199B29C-7E62-4282-A51F-03FCB1ED8782}" srcOrd="12" destOrd="0" presId="urn:microsoft.com/office/officeart/2005/8/layout/default"/>
    <dgm:cxn modelId="{94F205FF-5DD0-4255-BF26-0B3B492CE52E}" type="presParOf" srcId="{A9299600-E264-474D-B84B-EABCB3E0D662}" destId="{51B42ED3-9CA9-4A99-829B-762A082240FD}" srcOrd="13" destOrd="0" presId="urn:microsoft.com/office/officeart/2005/8/layout/default"/>
    <dgm:cxn modelId="{127001C1-525F-47A1-BDB7-290D7E35830C}" type="presParOf" srcId="{A9299600-E264-474D-B84B-EABCB3E0D662}" destId="{059DBD36-1B67-47C4-8728-39FB97F78E7F}" srcOrd="14" destOrd="0" presId="urn:microsoft.com/office/officeart/2005/8/layout/default"/>
    <dgm:cxn modelId="{9AFE3B6E-8749-4608-81CA-488E1E5CA902}" type="presParOf" srcId="{A9299600-E264-474D-B84B-EABCB3E0D662}" destId="{2C326CD7-E311-4EA5-91B8-26A673A1DA11}" srcOrd="15" destOrd="0" presId="urn:microsoft.com/office/officeart/2005/8/layout/default"/>
    <dgm:cxn modelId="{446D2031-7D6B-40AA-B9FC-A49CE7E9DEBC}" type="presParOf" srcId="{A9299600-E264-474D-B84B-EABCB3E0D662}" destId="{B1B72FB5-8BB4-475A-8B74-A42414C0DCA7}" srcOrd="16" destOrd="0" presId="urn:microsoft.com/office/officeart/2005/8/layout/default"/>
    <dgm:cxn modelId="{159690BA-5860-4478-BFE6-3BAC82C40A2C}" type="presParOf" srcId="{A9299600-E264-474D-B84B-EABCB3E0D662}" destId="{38F1AB10-B959-43EC-99B2-C4BF1CF039DF}" srcOrd="17" destOrd="0" presId="urn:microsoft.com/office/officeart/2005/8/layout/default"/>
    <dgm:cxn modelId="{5695751D-1018-4D99-8772-234BC623997C}" type="presParOf" srcId="{A9299600-E264-474D-B84B-EABCB3E0D662}" destId="{F967E29C-4B81-4A3D-9C0C-ABAB57F317F1}" srcOrd="18" destOrd="0" presId="urn:microsoft.com/office/officeart/2005/8/layout/default"/>
    <dgm:cxn modelId="{0B3B0B86-6FF9-44DA-84EF-2A1116289A39}" type="presParOf" srcId="{A9299600-E264-474D-B84B-EABCB3E0D662}" destId="{03F635F3-C0FF-42FC-BC35-75243E2E134A}" srcOrd="19" destOrd="0" presId="urn:microsoft.com/office/officeart/2005/8/layout/default"/>
    <dgm:cxn modelId="{46FA911C-631E-4CCC-B254-05141E249A22}" type="presParOf" srcId="{A9299600-E264-474D-B84B-EABCB3E0D662}" destId="{62B00F8F-EDA2-4513-8859-431DCF53F223}" srcOrd="20" destOrd="0" presId="urn:microsoft.com/office/officeart/2005/8/layout/default"/>
    <dgm:cxn modelId="{DD317817-2F11-4DCB-9A7D-7AB188CA6D8F}" type="presParOf" srcId="{A9299600-E264-474D-B84B-EABCB3E0D662}" destId="{2D731396-20FF-47D9-BB7D-030AE75592AD}" srcOrd="21" destOrd="0" presId="urn:microsoft.com/office/officeart/2005/8/layout/default"/>
    <dgm:cxn modelId="{DC7E7742-3609-4F89-BE9F-559211F44245}" type="presParOf" srcId="{A9299600-E264-474D-B84B-EABCB3E0D662}" destId="{D4982DB5-4FBC-4FEB-A033-4DC2160E3ACE}" srcOrd="22" destOrd="0" presId="urn:microsoft.com/office/officeart/2005/8/layout/default"/>
    <dgm:cxn modelId="{0919D4C9-519E-40CC-909D-6B3411B5ABE9}" type="presParOf" srcId="{A9299600-E264-474D-B84B-EABCB3E0D662}" destId="{062CBA0F-05FE-45E6-A69E-1BFFB055AF44}" srcOrd="23" destOrd="0" presId="urn:microsoft.com/office/officeart/2005/8/layout/default"/>
    <dgm:cxn modelId="{3A9EC1EA-29FF-4970-ABC3-4DE9989DBB89}" type="presParOf" srcId="{A9299600-E264-474D-B84B-EABCB3E0D662}" destId="{F06AA9C4-A4AE-4B6F-8A6E-70D6B2FACA91}" srcOrd="24" destOrd="0" presId="urn:microsoft.com/office/officeart/2005/8/layout/default"/>
    <dgm:cxn modelId="{5A7CC841-4EBC-4BF6-AAA7-85475E7435D9}" type="presParOf" srcId="{A9299600-E264-474D-B84B-EABCB3E0D662}" destId="{3A555C11-818E-493B-BE51-6E38AE9FB8D5}" srcOrd="25" destOrd="0" presId="urn:microsoft.com/office/officeart/2005/8/layout/default"/>
    <dgm:cxn modelId="{06F73CA4-BF4A-4F0D-BAEA-914289EE4DB2}" type="presParOf" srcId="{A9299600-E264-474D-B84B-EABCB3E0D662}" destId="{4C5DCEC6-AEA6-4241-B211-0ADF8AA7E185}" srcOrd="26" destOrd="0" presId="urn:microsoft.com/office/officeart/2005/8/layout/default"/>
    <dgm:cxn modelId="{08AC7483-DD23-4D91-AEA3-A1F719B7ED2E}" type="presParOf" srcId="{A9299600-E264-474D-B84B-EABCB3E0D662}" destId="{E624CC56-E2E1-4C48-9D55-848339483105}" srcOrd="27" destOrd="0" presId="urn:microsoft.com/office/officeart/2005/8/layout/default"/>
    <dgm:cxn modelId="{ED575472-4270-46AC-A74C-45DDF9A24678}" type="presParOf" srcId="{A9299600-E264-474D-B84B-EABCB3E0D662}" destId="{E0B1AF8F-E4E3-4A91-989D-568A7BCA4FFA}" srcOrd="28" destOrd="0" presId="urn:microsoft.com/office/officeart/2005/8/layout/default"/>
    <dgm:cxn modelId="{09B42626-70BB-4640-85A5-ECCAA8DAAABB}" type="presParOf" srcId="{A9299600-E264-474D-B84B-EABCB3E0D662}" destId="{B38865AE-5EB1-4D2D-9FF2-D530A0228192}" srcOrd="29" destOrd="0" presId="urn:microsoft.com/office/officeart/2005/8/layout/default"/>
    <dgm:cxn modelId="{ACE66226-73D1-409D-8EA5-0468FA2A159C}" type="presParOf" srcId="{A9299600-E264-474D-B84B-EABCB3E0D662}" destId="{727D4842-38A1-47B8-8409-4F7489956181}"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63F3B-2DF3-466A-A521-1F94AD81E43E}">
      <dsp:nvSpPr>
        <dsp:cNvPr id="0" name=""/>
        <dsp:cNvSpPr/>
      </dsp:nvSpPr>
      <dsp:spPr>
        <a:xfrm>
          <a:off x="0" y="0"/>
          <a:ext cx="5182810" cy="1107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1.            Artificial Intelligence and Insurance Agents - Panic or Promise? (One-hour or two-hour versions)</a:t>
          </a:r>
        </a:p>
      </dsp:txBody>
      <dsp:txXfrm>
        <a:off x="32452" y="32452"/>
        <a:ext cx="3987196" cy="1043091"/>
      </dsp:txXfrm>
    </dsp:sp>
    <dsp:sp modelId="{223A5D7B-F4DB-4D46-97D0-A5CFF6F3617F}">
      <dsp:nvSpPr>
        <dsp:cNvPr id="0" name=""/>
        <dsp:cNvSpPr/>
      </dsp:nvSpPr>
      <dsp:spPr>
        <a:xfrm>
          <a:off x="457306" y="1292661"/>
          <a:ext cx="5182810" cy="1107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            Digital Marketing: The Old Techniques Don't Work As They Used To (One hour) </a:t>
          </a:r>
        </a:p>
      </dsp:txBody>
      <dsp:txXfrm>
        <a:off x="489758" y="1325113"/>
        <a:ext cx="3940402" cy="1043091"/>
      </dsp:txXfrm>
    </dsp:sp>
    <dsp:sp modelId="{BC275018-EF0A-407B-BBB2-6E507690A677}">
      <dsp:nvSpPr>
        <dsp:cNvPr id="0" name=""/>
        <dsp:cNvSpPr/>
      </dsp:nvSpPr>
      <dsp:spPr>
        <a:xfrm>
          <a:off x="914613" y="2585323"/>
          <a:ext cx="5182810" cy="110799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            Artificial Intelligence and Cybercrime:  The Two-Edged Sword for Agencies and Policyholders (One-hour)</a:t>
          </a:r>
        </a:p>
      </dsp:txBody>
      <dsp:txXfrm>
        <a:off x="947065" y="2617775"/>
        <a:ext cx="3940402" cy="1043091"/>
      </dsp:txXfrm>
    </dsp:sp>
    <dsp:sp modelId="{804260BB-7E9D-4E62-98B4-8F7439439A2B}">
      <dsp:nvSpPr>
        <dsp:cNvPr id="0" name=""/>
        <dsp:cNvSpPr/>
      </dsp:nvSpPr>
      <dsp:spPr>
        <a:xfrm>
          <a:off x="4462613" y="840230"/>
          <a:ext cx="720197" cy="72019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624657" y="840230"/>
        <a:ext cx="396109" cy="541948"/>
      </dsp:txXfrm>
    </dsp:sp>
    <dsp:sp modelId="{6E32B43B-77A2-4A37-90A0-4A65435574E6}">
      <dsp:nvSpPr>
        <dsp:cNvPr id="0" name=""/>
        <dsp:cNvSpPr/>
      </dsp:nvSpPr>
      <dsp:spPr>
        <a:xfrm>
          <a:off x="4919919" y="2125505"/>
          <a:ext cx="720197" cy="720197"/>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81963" y="2125505"/>
        <a:ext cx="396109" cy="541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34A62-2D08-4869-83A4-F601A5DE63E2}">
      <dsp:nvSpPr>
        <dsp:cNvPr id="0" name=""/>
        <dsp:cNvSpPr/>
      </dsp:nvSpPr>
      <dsp:spPr>
        <a:xfrm>
          <a:off x="2611" y="22019"/>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AI Assistants</a:t>
          </a:r>
        </a:p>
      </dsp:txBody>
      <dsp:txXfrm>
        <a:off x="2611" y="22019"/>
        <a:ext cx="2072133" cy="1243280"/>
      </dsp:txXfrm>
    </dsp:sp>
    <dsp:sp modelId="{4B397FDC-95C0-430F-9893-2A6E7A523065}">
      <dsp:nvSpPr>
        <dsp:cNvPr id="0" name=""/>
        <dsp:cNvSpPr/>
      </dsp:nvSpPr>
      <dsp:spPr>
        <a:xfrm>
          <a:off x="2281959" y="22019"/>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Video Generation</a:t>
          </a:r>
        </a:p>
      </dsp:txBody>
      <dsp:txXfrm>
        <a:off x="2281959" y="22019"/>
        <a:ext cx="2072133" cy="1243280"/>
      </dsp:txXfrm>
    </dsp:sp>
    <dsp:sp modelId="{8181F9A1-BADD-4B62-8A17-BCBC0426BA7B}">
      <dsp:nvSpPr>
        <dsp:cNvPr id="0" name=""/>
        <dsp:cNvSpPr/>
      </dsp:nvSpPr>
      <dsp:spPr>
        <a:xfrm>
          <a:off x="4561306" y="22019"/>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Image Generation</a:t>
          </a:r>
        </a:p>
      </dsp:txBody>
      <dsp:txXfrm>
        <a:off x="4561306" y="22019"/>
        <a:ext cx="2072133" cy="1243280"/>
      </dsp:txXfrm>
    </dsp:sp>
    <dsp:sp modelId="{82120841-2136-42A5-A65E-4D56E1DA13C0}">
      <dsp:nvSpPr>
        <dsp:cNvPr id="0" name=""/>
        <dsp:cNvSpPr/>
      </dsp:nvSpPr>
      <dsp:spPr>
        <a:xfrm>
          <a:off x="6840654" y="22019"/>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Automation</a:t>
          </a:r>
        </a:p>
      </dsp:txBody>
      <dsp:txXfrm>
        <a:off x="6840654" y="22019"/>
        <a:ext cx="2072133" cy="1243280"/>
      </dsp:txXfrm>
    </dsp:sp>
    <dsp:sp modelId="{DB1B3BDE-1A6C-4C1D-8B4A-70731F7A2859}">
      <dsp:nvSpPr>
        <dsp:cNvPr id="0" name=""/>
        <dsp:cNvSpPr/>
      </dsp:nvSpPr>
      <dsp:spPr>
        <a:xfrm>
          <a:off x="2611" y="1472512"/>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Research </a:t>
          </a:r>
        </a:p>
      </dsp:txBody>
      <dsp:txXfrm>
        <a:off x="2611" y="1472512"/>
        <a:ext cx="2072133" cy="1243280"/>
      </dsp:txXfrm>
    </dsp:sp>
    <dsp:sp modelId="{A6312B44-A0BE-4B06-B3BD-A96A17D2F478}">
      <dsp:nvSpPr>
        <dsp:cNvPr id="0" name=""/>
        <dsp:cNvSpPr/>
      </dsp:nvSpPr>
      <dsp:spPr>
        <a:xfrm>
          <a:off x="2281959" y="1472512"/>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Writing</a:t>
          </a:r>
        </a:p>
      </dsp:txBody>
      <dsp:txXfrm>
        <a:off x="2281959" y="1472512"/>
        <a:ext cx="2072133" cy="1243280"/>
      </dsp:txXfrm>
    </dsp:sp>
    <dsp:sp modelId="{C199B29C-7E62-4282-A51F-03FCB1ED8782}">
      <dsp:nvSpPr>
        <dsp:cNvPr id="0" name=""/>
        <dsp:cNvSpPr/>
      </dsp:nvSpPr>
      <dsp:spPr>
        <a:xfrm>
          <a:off x="4561306" y="1472512"/>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Search engines</a:t>
          </a:r>
        </a:p>
      </dsp:txBody>
      <dsp:txXfrm>
        <a:off x="4561306" y="1472512"/>
        <a:ext cx="2072133" cy="1243280"/>
      </dsp:txXfrm>
    </dsp:sp>
    <dsp:sp modelId="{059DBD36-1B67-47C4-8728-39FB97F78E7F}">
      <dsp:nvSpPr>
        <dsp:cNvPr id="0" name=""/>
        <dsp:cNvSpPr/>
      </dsp:nvSpPr>
      <dsp:spPr>
        <a:xfrm>
          <a:off x="6840654" y="1472512"/>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Graphic Design</a:t>
          </a:r>
        </a:p>
      </dsp:txBody>
      <dsp:txXfrm>
        <a:off x="6840654" y="1472512"/>
        <a:ext cx="2072133" cy="1243280"/>
      </dsp:txXfrm>
    </dsp:sp>
    <dsp:sp modelId="{B1B72FB5-8BB4-475A-8B74-A42414C0DCA7}">
      <dsp:nvSpPr>
        <dsp:cNvPr id="0" name=""/>
        <dsp:cNvSpPr/>
      </dsp:nvSpPr>
      <dsp:spPr>
        <a:xfrm>
          <a:off x="2611" y="2923006"/>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Knowledge Management </a:t>
          </a:r>
        </a:p>
      </dsp:txBody>
      <dsp:txXfrm>
        <a:off x="2611" y="2923006"/>
        <a:ext cx="2072133" cy="1243280"/>
      </dsp:txXfrm>
    </dsp:sp>
    <dsp:sp modelId="{F967E29C-4B81-4A3D-9C0C-ABAB57F317F1}">
      <dsp:nvSpPr>
        <dsp:cNvPr id="0" name=""/>
        <dsp:cNvSpPr/>
      </dsp:nvSpPr>
      <dsp:spPr>
        <a:xfrm>
          <a:off x="2281959" y="2923006"/>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Email</a:t>
          </a:r>
        </a:p>
      </dsp:txBody>
      <dsp:txXfrm>
        <a:off x="2281959" y="2923006"/>
        <a:ext cx="2072133" cy="1243280"/>
      </dsp:txXfrm>
    </dsp:sp>
    <dsp:sp modelId="{62B00F8F-EDA2-4513-8859-431DCF53F223}">
      <dsp:nvSpPr>
        <dsp:cNvPr id="0" name=""/>
        <dsp:cNvSpPr/>
      </dsp:nvSpPr>
      <dsp:spPr>
        <a:xfrm>
          <a:off x="4561306" y="2923006"/>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Scheduling</a:t>
          </a:r>
        </a:p>
      </dsp:txBody>
      <dsp:txXfrm>
        <a:off x="4561306" y="2923006"/>
        <a:ext cx="2072133" cy="1243280"/>
      </dsp:txXfrm>
    </dsp:sp>
    <dsp:sp modelId="{D4982DB5-4FBC-4FEB-A033-4DC2160E3ACE}">
      <dsp:nvSpPr>
        <dsp:cNvPr id="0" name=""/>
        <dsp:cNvSpPr/>
      </dsp:nvSpPr>
      <dsp:spPr>
        <a:xfrm>
          <a:off x="6840654" y="2923006"/>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Presentations</a:t>
          </a:r>
        </a:p>
      </dsp:txBody>
      <dsp:txXfrm>
        <a:off x="6840654" y="2923006"/>
        <a:ext cx="2072133" cy="1243280"/>
      </dsp:txXfrm>
    </dsp:sp>
    <dsp:sp modelId="{F06AA9C4-A4AE-4B6F-8A6E-70D6B2FACA91}">
      <dsp:nvSpPr>
        <dsp:cNvPr id="0" name=""/>
        <dsp:cNvSpPr/>
      </dsp:nvSpPr>
      <dsp:spPr>
        <a:xfrm>
          <a:off x="2611" y="437350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Resume Builders</a:t>
          </a:r>
        </a:p>
      </dsp:txBody>
      <dsp:txXfrm>
        <a:off x="2611" y="4373500"/>
        <a:ext cx="2072133" cy="1243280"/>
      </dsp:txXfrm>
    </dsp:sp>
    <dsp:sp modelId="{4C5DCEC6-AEA6-4241-B211-0ADF8AA7E185}">
      <dsp:nvSpPr>
        <dsp:cNvPr id="0" name=""/>
        <dsp:cNvSpPr/>
      </dsp:nvSpPr>
      <dsp:spPr>
        <a:xfrm>
          <a:off x="2281959" y="437350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Voice Generation</a:t>
          </a:r>
        </a:p>
      </dsp:txBody>
      <dsp:txXfrm>
        <a:off x="2281959" y="4373500"/>
        <a:ext cx="2072133" cy="1243280"/>
      </dsp:txXfrm>
    </dsp:sp>
    <dsp:sp modelId="{E0B1AF8F-E4E3-4A91-989D-568A7BCA4FFA}">
      <dsp:nvSpPr>
        <dsp:cNvPr id="0" name=""/>
        <dsp:cNvSpPr/>
      </dsp:nvSpPr>
      <dsp:spPr>
        <a:xfrm>
          <a:off x="4561306" y="437350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Music Generation</a:t>
          </a:r>
        </a:p>
      </dsp:txBody>
      <dsp:txXfrm>
        <a:off x="4561306" y="4373500"/>
        <a:ext cx="2072133" cy="1243280"/>
      </dsp:txXfrm>
    </dsp:sp>
    <dsp:sp modelId="{727D4842-38A1-47B8-8409-4F7489956181}">
      <dsp:nvSpPr>
        <dsp:cNvPr id="0" name=""/>
        <dsp:cNvSpPr/>
      </dsp:nvSpPr>
      <dsp:spPr>
        <a:xfrm>
          <a:off x="6840654" y="437350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Marketing</a:t>
          </a:r>
        </a:p>
      </dsp:txBody>
      <dsp:txXfrm>
        <a:off x="6840654" y="4373500"/>
        <a:ext cx="2072133" cy="12432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1134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79618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28376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6632495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55345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504639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990339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3040722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133350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Sunday, March 22, 2026</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23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052959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92763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Sunday, March 22, 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6536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Sunday, March 22, 2026</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1309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Sunday, March 22, 2026</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445577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Sunday, March 22, 2026</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113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DEA2CF1-0EB2-4673-802D-3371233E4A77}" type="datetime2">
              <a:rPr lang="en-US" smtClean="0"/>
              <a:t>Sunday, March 22, 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47015416"/>
      </p:ext>
    </p:extLst>
  </p:cSld>
  <p:clrMap bg1="lt1" tx1="dk1" bg2="lt2" tx2="dk2" accent1="accent1" accent2="accent2" accent3="accent3" accent4="accent4" accent5="accent5" accent6="accent6" hlink="hlink" folHlink="folHlink"/>
  <p:sldLayoutIdLst>
    <p:sldLayoutId id="2147485524" r:id="rId1"/>
    <p:sldLayoutId id="2147485525"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 id="2147485537" r:id="rId14"/>
    <p:sldLayoutId id="2147485538" r:id="rId15"/>
    <p:sldLayoutId id="2147485539"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1.png"/><Relationship Id="rId18" Type="http://schemas.openxmlformats.org/officeDocument/2006/relationships/image" Target="../media/image52.png"/><Relationship Id="rId3" Type="http://schemas.openxmlformats.org/officeDocument/2006/relationships/image" Target="../media/image38.png"/><Relationship Id="rId21" Type="http://schemas.openxmlformats.org/officeDocument/2006/relationships/image" Target="../media/image54.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image" Target="../media/image37.png"/><Relationship Id="rId16" Type="http://schemas.openxmlformats.org/officeDocument/2006/relationships/image" Target="../media/image50.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5.png"/><Relationship Id="rId19"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tectfakes.kellogg.northwestern.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twetzel@wetzelandassociates.com" TargetMode="External"/><Relationship Id="rId2" Type="http://schemas.openxmlformats.org/officeDocument/2006/relationships/hyperlink" Target="http://www.wetzelandassociates.com/"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png"/><Relationship Id="rId4" Type="http://schemas.openxmlformats.org/officeDocument/2006/relationships/hyperlink" Target="https://calendly.com/twetzel-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87C5D1-9201-26AE-6078-DEADC66FF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85" y="6387363"/>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web of dots connected">
            <a:extLst>
              <a:ext uri="{FF2B5EF4-FFF2-40B4-BE49-F238E27FC236}">
                <a16:creationId xmlns:a16="http://schemas.microsoft.com/office/drawing/2014/main" id="{954FAEE8-D4D8-BBB7-08F5-F6E3795819F6}"/>
              </a:ext>
            </a:extLst>
          </p:cNvPr>
          <p:cNvPicPr>
            <a:picLocks noChangeAspect="1"/>
          </p:cNvPicPr>
          <p:nvPr/>
        </p:nvPicPr>
        <p:blipFill rotWithShape="1">
          <a:blip r:embed="rId3"/>
          <a:srcRect t="24627" b="1902"/>
          <a:stretch/>
        </p:blipFill>
        <p:spPr>
          <a:xfrm>
            <a:off x="169933" y="2124079"/>
            <a:ext cx="12022066"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
        <p:nvSpPr>
          <p:cNvPr id="6" name="TextBox 5">
            <a:extLst>
              <a:ext uri="{FF2B5EF4-FFF2-40B4-BE49-F238E27FC236}">
                <a16:creationId xmlns:a16="http://schemas.microsoft.com/office/drawing/2014/main" id="{951CE9D9-DC9A-E7E6-52E0-1EB023085253}"/>
              </a:ext>
            </a:extLst>
          </p:cNvPr>
          <p:cNvSpPr txBox="1"/>
          <p:nvPr/>
        </p:nvSpPr>
        <p:spPr>
          <a:xfrm>
            <a:off x="1643285" y="414843"/>
            <a:ext cx="8393500" cy="954107"/>
          </a:xfrm>
          <a:prstGeom prst="rect">
            <a:avLst/>
          </a:prstGeom>
          <a:noFill/>
        </p:spPr>
        <p:txBody>
          <a:bodyPr wrap="square">
            <a:spAutoFit/>
          </a:bodyPr>
          <a:lstStyle/>
          <a:p>
            <a:pPr algn="ctr"/>
            <a:r>
              <a:rPr lang="en-US" sz="2800" b="1" dirty="0"/>
              <a:t>​ "Your Agency's Supply Chain -- The Cybercriminals Playground"</a:t>
            </a:r>
          </a:p>
        </p:txBody>
      </p:sp>
      <p:pic>
        <p:nvPicPr>
          <p:cNvPr id="4" name="Picture 3">
            <a:extLst>
              <a:ext uri="{FF2B5EF4-FFF2-40B4-BE49-F238E27FC236}">
                <a16:creationId xmlns:a16="http://schemas.microsoft.com/office/drawing/2014/main" id="{E1A8A121-2188-CC64-E4AF-3AD0830CC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960" y="2527918"/>
            <a:ext cx="3200847" cy="3200847"/>
          </a:xfrm>
          <a:prstGeom prst="rect">
            <a:avLst/>
          </a:prstGeom>
        </p:spPr>
      </p:pic>
    </p:spTree>
    <p:extLst>
      <p:ext uri="{BB962C8B-B14F-4D97-AF65-F5344CB8AC3E}">
        <p14:creationId xmlns:p14="http://schemas.microsoft.com/office/powerpoint/2010/main" val="156041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9AE535-1D0F-E974-3796-43582A1EB374}"/>
              </a:ext>
            </a:extLst>
          </p:cNvPr>
          <p:cNvPicPr>
            <a:picLocks noGrp="1" noChangeAspect="1"/>
          </p:cNvPicPr>
          <p:nvPr>
            <p:ph idx="1"/>
          </p:nvPr>
        </p:nvPicPr>
        <p:blipFill>
          <a:blip r:embed="rId2"/>
          <a:stretch>
            <a:fillRect/>
          </a:stretch>
        </p:blipFill>
        <p:spPr>
          <a:xfrm>
            <a:off x="1416283" y="1145225"/>
            <a:ext cx="1574841" cy="428571"/>
          </a:xfrm>
          <a:prstGeom prst="rect">
            <a:avLst/>
          </a:prstGeom>
        </p:spPr>
      </p:pic>
      <p:pic>
        <p:nvPicPr>
          <p:cNvPr id="5" name="Picture 4">
            <a:extLst>
              <a:ext uri="{FF2B5EF4-FFF2-40B4-BE49-F238E27FC236}">
                <a16:creationId xmlns:a16="http://schemas.microsoft.com/office/drawing/2014/main" id="{408B4E78-2D6E-F039-38B3-BBBB71D5FD5F}"/>
              </a:ext>
            </a:extLst>
          </p:cNvPr>
          <p:cNvPicPr>
            <a:picLocks noChangeAspect="1"/>
          </p:cNvPicPr>
          <p:nvPr/>
        </p:nvPicPr>
        <p:blipFill>
          <a:blip r:embed="rId3"/>
          <a:stretch>
            <a:fillRect/>
          </a:stretch>
        </p:blipFill>
        <p:spPr>
          <a:xfrm>
            <a:off x="3360989" y="3712430"/>
            <a:ext cx="1015999" cy="952499"/>
          </a:xfrm>
          <a:prstGeom prst="rect">
            <a:avLst/>
          </a:prstGeom>
        </p:spPr>
      </p:pic>
      <p:pic>
        <p:nvPicPr>
          <p:cNvPr id="6" name="Picture 5">
            <a:extLst>
              <a:ext uri="{FF2B5EF4-FFF2-40B4-BE49-F238E27FC236}">
                <a16:creationId xmlns:a16="http://schemas.microsoft.com/office/drawing/2014/main" id="{FD5B9EE2-2644-E8AF-69F3-30520D110397}"/>
              </a:ext>
            </a:extLst>
          </p:cNvPr>
          <p:cNvPicPr>
            <a:picLocks noChangeAspect="1"/>
          </p:cNvPicPr>
          <p:nvPr/>
        </p:nvPicPr>
        <p:blipFill>
          <a:blip r:embed="rId4"/>
          <a:stretch>
            <a:fillRect/>
          </a:stretch>
        </p:blipFill>
        <p:spPr>
          <a:xfrm>
            <a:off x="496699" y="3855405"/>
            <a:ext cx="876190" cy="809524"/>
          </a:xfrm>
          <a:prstGeom prst="rect">
            <a:avLst/>
          </a:prstGeom>
        </p:spPr>
      </p:pic>
      <p:pic>
        <p:nvPicPr>
          <p:cNvPr id="7" name="Picture 6">
            <a:extLst>
              <a:ext uri="{FF2B5EF4-FFF2-40B4-BE49-F238E27FC236}">
                <a16:creationId xmlns:a16="http://schemas.microsoft.com/office/drawing/2014/main" id="{CAD64BFA-CB42-74DD-4350-AE4778AABA68}"/>
              </a:ext>
            </a:extLst>
          </p:cNvPr>
          <p:cNvPicPr>
            <a:picLocks noChangeAspect="1"/>
          </p:cNvPicPr>
          <p:nvPr/>
        </p:nvPicPr>
        <p:blipFill>
          <a:blip r:embed="rId5"/>
          <a:stretch>
            <a:fillRect/>
          </a:stretch>
        </p:blipFill>
        <p:spPr>
          <a:xfrm>
            <a:off x="1303703" y="4979442"/>
            <a:ext cx="1800000" cy="733333"/>
          </a:xfrm>
          <a:prstGeom prst="rect">
            <a:avLst/>
          </a:prstGeom>
        </p:spPr>
      </p:pic>
      <p:pic>
        <p:nvPicPr>
          <p:cNvPr id="8" name="Picture 7">
            <a:extLst>
              <a:ext uri="{FF2B5EF4-FFF2-40B4-BE49-F238E27FC236}">
                <a16:creationId xmlns:a16="http://schemas.microsoft.com/office/drawing/2014/main" id="{16D9545C-021B-6D6E-232F-106A89B82F7C}"/>
              </a:ext>
            </a:extLst>
          </p:cNvPr>
          <p:cNvPicPr>
            <a:picLocks noChangeAspect="1"/>
          </p:cNvPicPr>
          <p:nvPr/>
        </p:nvPicPr>
        <p:blipFill>
          <a:blip r:embed="rId6"/>
          <a:stretch>
            <a:fillRect/>
          </a:stretch>
        </p:blipFill>
        <p:spPr>
          <a:xfrm>
            <a:off x="947443" y="2331927"/>
            <a:ext cx="937680" cy="857307"/>
          </a:xfrm>
          <a:prstGeom prst="rect">
            <a:avLst/>
          </a:prstGeom>
        </p:spPr>
      </p:pic>
      <p:pic>
        <p:nvPicPr>
          <p:cNvPr id="9" name="Picture 8">
            <a:extLst>
              <a:ext uri="{FF2B5EF4-FFF2-40B4-BE49-F238E27FC236}">
                <a16:creationId xmlns:a16="http://schemas.microsoft.com/office/drawing/2014/main" id="{28DA0956-94CA-4E0E-D59A-4B9CE43000A9}"/>
              </a:ext>
            </a:extLst>
          </p:cNvPr>
          <p:cNvPicPr>
            <a:picLocks noChangeAspect="1"/>
          </p:cNvPicPr>
          <p:nvPr/>
        </p:nvPicPr>
        <p:blipFill>
          <a:blip r:embed="rId7"/>
          <a:stretch>
            <a:fillRect/>
          </a:stretch>
        </p:blipFill>
        <p:spPr>
          <a:xfrm>
            <a:off x="5028461" y="3770369"/>
            <a:ext cx="801441" cy="832266"/>
          </a:xfrm>
          <a:prstGeom prst="rect">
            <a:avLst/>
          </a:prstGeom>
        </p:spPr>
      </p:pic>
      <p:pic>
        <p:nvPicPr>
          <p:cNvPr id="10" name="Picture 9">
            <a:extLst>
              <a:ext uri="{FF2B5EF4-FFF2-40B4-BE49-F238E27FC236}">
                <a16:creationId xmlns:a16="http://schemas.microsoft.com/office/drawing/2014/main" id="{12994745-8BD9-23A5-88C4-2F123064CF7F}"/>
              </a:ext>
            </a:extLst>
          </p:cNvPr>
          <p:cNvPicPr>
            <a:picLocks noChangeAspect="1"/>
          </p:cNvPicPr>
          <p:nvPr/>
        </p:nvPicPr>
        <p:blipFill>
          <a:blip r:embed="rId8"/>
          <a:stretch>
            <a:fillRect/>
          </a:stretch>
        </p:blipFill>
        <p:spPr>
          <a:xfrm>
            <a:off x="3723563" y="5327049"/>
            <a:ext cx="1111864" cy="852429"/>
          </a:xfrm>
          <a:prstGeom prst="rect">
            <a:avLst/>
          </a:prstGeom>
        </p:spPr>
      </p:pic>
      <p:pic>
        <p:nvPicPr>
          <p:cNvPr id="11" name="Picture 10">
            <a:extLst>
              <a:ext uri="{FF2B5EF4-FFF2-40B4-BE49-F238E27FC236}">
                <a16:creationId xmlns:a16="http://schemas.microsoft.com/office/drawing/2014/main" id="{585D6CC7-F93C-DC4E-0AE7-F86C310686A1}"/>
              </a:ext>
            </a:extLst>
          </p:cNvPr>
          <p:cNvPicPr>
            <a:picLocks noChangeAspect="1"/>
          </p:cNvPicPr>
          <p:nvPr/>
        </p:nvPicPr>
        <p:blipFill>
          <a:blip r:embed="rId9"/>
          <a:stretch>
            <a:fillRect/>
          </a:stretch>
        </p:blipFill>
        <p:spPr>
          <a:xfrm>
            <a:off x="2262617" y="2019503"/>
            <a:ext cx="857307" cy="857307"/>
          </a:xfrm>
          <a:prstGeom prst="rect">
            <a:avLst/>
          </a:prstGeom>
        </p:spPr>
      </p:pic>
      <p:pic>
        <p:nvPicPr>
          <p:cNvPr id="12" name="Picture 11">
            <a:extLst>
              <a:ext uri="{FF2B5EF4-FFF2-40B4-BE49-F238E27FC236}">
                <a16:creationId xmlns:a16="http://schemas.microsoft.com/office/drawing/2014/main" id="{B403ABBE-762E-A6C2-0F35-E485F34018F3}"/>
              </a:ext>
            </a:extLst>
          </p:cNvPr>
          <p:cNvPicPr>
            <a:picLocks noChangeAspect="1"/>
          </p:cNvPicPr>
          <p:nvPr/>
        </p:nvPicPr>
        <p:blipFill>
          <a:blip r:embed="rId10"/>
          <a:stretch>
            <a:fillRect/>
          </a:stretch>
        </p:blipFill>
        <p:spPr>
          <a:xfrm>
            <a:off x="6483385" y="633939"/>
            <a:ext cx="2286000" cy="366983"/>
          </a:xfrm>
          <a:prstGeom prst="rect">
            <a:avLst/>
          </a:prstGeom>
        </p:spPr>
      </p:pic>
      <p:pic>
        <p:nvPicPr>
          <p:cNvPr id="13" name="Picture 12">
            <a:extLst>
              <a:ext uri="{FF2B5EF4-FFF2-40B4-BE49-F238E27FC236}">
                <a16:creationId xmlns:a16="http://schemas.microsoft.com/office/drawing/2014/main" id="{FAA751AF-6A96-F5EC-9E8C-9BA3CC3A62C7}"/>
              </a:ext>
            </a:extLst>
          </p:cNvPr>
          <p:cNvPicPr>
            <a:picLocks noChangeAspect="1"/>
          </p:cNvPicPr>
          <p:nvPr/>
        </p:nvPicPr>
        <p:blipFill>
          <a:blip r:embed="rId11"/>
          <a:stretch>
            <a:fillRect/>
          </a:stretch>
        </p:blipFill>
        <p:spPr>
          <a:xfrm>
            <a:off x="7341330" y="4285009"/>
            <a:ext cx="1533241" cy="685714"/>
          </a:xfrm>
          <a:prstGeom prst="rect">
            <a:avLst/>
          </a:prstGeom>
        </p:spPr>
      </p:pic>
      <p:pic>
        <p:nvPicPr>
          <p:cNvPr id="14" name="Picture 13">
            <a:extLst>
              <a:ext uri="{FF2B5EF4-FFF2-40B4-BE49-F238E27FC236}">
                <a16:creationId xmlns:a16="http://schemas.microsoft.com/office/drawing/2014/main" id="{F11750B0-C4C5-7162-200E-AB7ACB109195}"/>
              </a:ext>
            </a:extLst>
          </p:cNvPr>
          <p:cNvPicPr>
            <a:picLocks noChangeAspect="1"/>
          </p:cNvPicPr>
          <p:nvPr/>
        </p:nvPicPr>
        <p:blipFill>
          <a:blip r:embed="rId12"/>
          <a:stretch>
            <a:fillRect/>
          </a:stretch>
        </p:blipFill>
        <p:spPr>
          <a:xfrm>
            <a:off x="5477569" y="5676100"/>
            <a:ext cx="2651448" cy="353195"/>
          </a:xfrm>
          <a:prstGeom prst="rect">
            <a:avLst/>
          </a:prstGeom>
        </p:spPr>
      </p:pic>
      <p:pic>
        <p:nvPicPr>
          <p:cNvPr id="15" name="Picture 14">
            <a:extLst>
              <a:ext uri="{FF2B5EF4-FFF2-40B4-BE49-F238E27FC236}">
                <a16:creationId xmlns:a16="http://schemas.microsoft.com/office/drawing/2014/main" id="{DFA422DD-4769-5113-14A9-52AC8482A435}"/>
              </a:ext>
            </a:extLst>
          </p:cNvPr>
          <p:cNvPicPr>
            <a:picLocks noChangeAspect="1"/>
          </p:cNvPicPr>
          <p:nvPr/>
        </p:nvPicPr>
        <p:blipFill>
          <a:blip r:embed="rId13"/>
          <a:stretch>
            <a:fillRect/>
          </a:stretch>
        </p:blipFill>
        <p:spPr>
          <a:xfrm>
            <a:off x="9560865" y="4457387"/>
            <a:ext cx="1051560" cy="1004476"/>
          </a:xfrm>
          <a:prstGeom prst="rect">
            <a:avLst/>
          </a:prstGeom>
        </p:spPr>
      </p:pic>
      <p:pic>
        <p:nvPicPr>
          <p:cNvPr id="16" name="Picture 15">
            <a:extLst>
              <a:ext uri="{FF2B5EF4-FFF2-40B4-BE49-F238E27FC236}">
                <a16:creationId xmlns:a16="http://schemas.microsoft.com/office/drawing/2014/main" id="{B90F767E-620F-1AE4-AF22-4C200B955B5E}"/>
              </a:ext>
            </a:extLst>
          </p:cNvPr>
          <p:cNvPicPr>
            <a:picLocks noChangeAspect="1"/>
          </p:cNvPicPr>
          <p:nvPr/>
        </p:nvPicPr>
        <p:blipFill>
          <a:blip r:embed="rId14"/>
          <a:stretch>
            <a:fillRect/>
          </a:stretch>
        </p:blipFill>
        <p:spPr>
          <a:xfrm>
            <a:off x="7608236" y="3388911"/>
            <a:ext cx="1380952" cy="390476"/>
          </a:xfrm>
          <a:prstGeom prst="rect">
            <a:avLst/>
          </a:prstGeom>
        </p:spPr>
      </p:pic>
      <p:pic>
        <p:nvPicPr>
          <p:cNvPr id="17" name="Picture 16">
            <a:extLst>
              <a:ext uri="{FF2B5EF4-FFF2-40B4-BE49-F238E27FC236}">
                <a16:creationId xmlns:a16="http://schemas.microsoft.com/office/drawing/2014/main" id="{A2D1B686-F792-8280-555C-CBB8A99D00F5}"/>
              </a:ext>
            </a:extLst>
          </p:cNvPr>
          <p:cNvPicPr>
            <a:picLocks noChangeAspect="1"/>
          </p:cNvPicPr>
          <p:nvPr/>
        </p:nvPicPr>
        <p:blipFill>
          <a:blip r:embed="rId15"/>
          <a:stretch>
            <a:fillRect/>
          </a:stretch>
        </p:blipFill>
        <p:spPr>
          <a:xfrm>
            <a:off x="10086645" y="2448157"/>
            <a:ext cx="805501" cy="859983"/>
          </a:xfrm>
          <a:prstGeom prst="rect">
            <a:avLst/>
          </a:prstGeom>
        </p:spPr>
      </p:pic>
      <p:pic>
        <p:nvPicPr>
          <p:cNvPr id="18" name="Picture 17">
            <a:extLst>
              <a:ext uri="{FF2B5EF4-FFF2-40B4-BE49-F238E27FC236}">
                <a16:creationId xmlns:a16="http://schemas.microsoft.com/office/drawing/2014/main" id="{F9FF6A3C-4B08-663D-9940-A415C61CA96F}"/>
              </a:ext>
            </a:extLst>
          </p:cNvPr>
          <p:cNvPicPr>
            <a:picLocks noChangeAspect="1"/>
          </p:cNvPicPr>
          <p:nvPr/>
        </p:nvPicPr>
        <p:blipFill>
          <a:blip r:embed="rId16"/>
          <a:stretch>
            <a:fillRect/>
          </a:stretch>
        </p:blipFill>
        <p:spPr>
          <a:xfrm>
            <a:off x="7747082" y="2411314"/>
            <a:ext cx="1540879" cy="698532"/>
          </a:xfrm>
          <a:prstGeom prst="rect">
            <a:avLst/>
          </a:prstGeom>
        </p:spPr>
      </p:pic>
      <p:pic>
        <p:nvPicPr>
          <p:cNvPr id="3" name="Picture 2">
            <a:extLst>
              <a:ext uri="{FF2B5EF4-FFF2-40B4-BE49-F238E27FC236}">
                <a16:creationId xmlns:a16="http://schemas.microsoft.com/office/drawing/2014/main" id="{EFCE70D5-23CE-5F69-138F-8DCADBC28E2E}"/>
              </a:ext>
            </a:extLst>
          </p:cNvPr>
          <p:cNvPicPr>
            <a:picLocks noChangeAspect="1"/>
          </p:cNvPicPr>
          <p:nvPr/>
        </p:nvPicPr>
        <p:blipFill>
          <a:blip r:embed="rId17"/>
          <a:stretch>
            <a:fillRect/>
          </a:stretch>
        </p:blipFill>
        <p:spPr>
          <a:xfrm>
            <a:off x="4022969" y="678522"/>
            <a:ext cx="1428571" cy="771429"/>
          </a:xfrm>
          <a:prstGeom prst="rect">
            <a:avLst/>
          </a:prstGeom>
        </p:spPr>
      </p:pic>
      <p:pic>
        <p:nvPicPr>
          <p:cNvPr id="19" name="Picture 18">
            <a:extLst>
              <a:ext uri="{FF2B5EF4-FFF2-40B4-BE49-F238E27FC236}">
                <a16:creationId xmlns:a16="http://schemas.microsoft.com/office/drawing/2014/main" id="{ACCF5DF6-6EEF-1276-0A16-11716E947E5D}"/>
              </a:ext>
            </a:extLst>
          </p:cNvPr>
          <p:cNvPicPr>
            <a:picLocks noChangeAspect="1"/>
          </p:cNvPicPr>
          <p:nvPr/>
        </p:nvPicPr>
        <p:blipFill>
          <a:blip r:embed="rId18"/>
          <a:stretch>
            <a:fillRect/>
          </a:stretch>
        </p:blipFill>
        <p:spPr>
          <a:xfrm>
            <a:off x="10426418" y="465270"/>
            <a:ext cx="931455" cy="984681"/>
          </a:xfrm>
          <a:prstGeom prst="rect">
            <a:avLst/>
          </a:prstGeom>
        </p:spPr>
      </p:pic>
      <p:pic>
        <p:nvPicPr>
          <p:cNvPr id="20" name="Picture 19">
            <a:extLst>
              <a:ext uri="{FF2B5EF4-FFF2-40B4-BE49-F238E27FC236}">
                <a16:creationId xmlns:a16="http://schemas.microsoft.com/office/drawing/2014/main" id="{BC24BBE4-DB67-1FBA-6CF2-DBC91A64E56E}"/>
              </a:ext>
            </a:extLst>
          </p:cNvPr>
          <p:cNvPicPr>
            <a:picLocks noChangeAspect="1"/>
          </p:cNvPicPr>
          <p:nvPr/>
        </p:nvPicPr>
        <p:blipFill>
          <a:blip r:embed="rId19"/>
          <a:stretch>
            <a:fillRect/>
          </a:stretch>
        </p:blipFill>
        <p:spPr>
          <a:xfrm>
            <a:off x="5546150" y="1791014"/>
            <a:ext cx="1257143" cy="657143"/>
          </a:xfrm>
          <a:prstGeom prst="rect">
            <a:avLst/>
          </a:prstGeom>
        </p:spPr>
      </p:pic>
      <p:pic>
        <p:nvPicPr>
          <p:cNvPr id="2" name="Picture 1">
            <a:extLst>
              <a:ext uri="{FF2B5EF4-FFF2-40B4-BE49-F238E27FC236}">
                <a16:creationId xmlns:a16="http://schemas.microsoft.com/office/drawing/2014/main" id="{2CAED940-D99A-FF23-6F09-F9DD48D51B13}"/>
              </a:ext>
            </a:extLst>
          </p:cNvPr>
          <p:cNvPicPr>
            <a:picLocks noChangeAspect="1"/>
          </p:cNvPicPr>
          <p:nvPr/>
        </p:nvPicPr>
        <p:blipFill>
          <a:blip r:embed="rId20"/>
          <a:stretch>
            <a:fillRect/>
          </a:stretch>
        </p:blipFill>
        <p:spPr>
          <a:xfrm>
            <a:off x="8924313" y="5753263"/>
            <a:ext cx="2650098" cy="600000"/>
          </a:xfrm>
          <a:prstGeom prst="rect">
            <a:avLst/>
          </a:prstGeom>
        </p:spPr>
      </p:pic>
      <p:pic>
        <p:nvPicPr>
          <p:cNvPr id="24" name="Picture 23">
            <a:extLst>
              <a:ext uri="{FF2B5EF4-FFF2-40B4-BE49-F238E27FC236}">
                <a16:creationId xmlns:a16="http://schemas.microsoft.com/office/drawing/2014/main" id="{594F2495-AF8D-A5CE-CAC5-9DEDEA4C4C40}"/>
              </a:ext>
            </a:extLst>
          </p:cNvPr>
          <p:cNvPicPr>
            <a:picLocks noChangeAspect="1"/>
          </p:cNvPicPr>
          <p:nvPr/>
        </p:nvPicPr>
        <p:blipFill>
          <a:blip r:embed="rId21"/>
          <a:stretch>
            <a:fillRect/>
          </a:stretch>
        </p:blipFill>
        <p:spPr>
          <a:xfrm>
            <a:off x="5718575" y="2753365"/>
            <a:ext cx="1380952" cy="582627"/>
          </a:xfrm>
          <a:prstGeom prst="rect">
            <a:avLst/>
          </a:prstGeom>
        </p:spPr>
      </p:pic>
      <p:pic>
        <p:nvPicPr>
          <p:cNvPr id="22" name="Picture 21">
            <a:extLst>
              <a:ext uri="{FF2B5EF4-FFF2-40B4-BE49-F238E27FC236}">
                <a16:creationId xmlns:a16="http://schemas.microsoft.com/office/drawing/2014/main" id="{855306FE-B655-3708-21F6-41F4FC7385E8}"/>
              </a:ext>
            </a:extLst>
          </p:cNvPr>
          <p:cNvPicPr>
            <a:picLocks noChangeAspect="1"/>
          </p:cNvPicPr>
          <p:nvPr/>
        </p:nvPicPr>
        <p:blipFill>
          <a:blip r:embed="rId22"/>
          <a:stretch>
            <a:fillRect/>
          </a:stretch>
        </p:blipFill>
        <p:spPr>
          <a:xfrm>
            <a:off x="9350766" y="3472087"/>
            <a:ext cx="1810041" cy="652907"/>
          </a:xfrm>
          <a:prstGeom prst="rect">
            <a:avLst/>
          </a:prstGeom>
        </p:spPr>
      </p:pic>
      <p:pic>
        <p:nvPicPr>
          <p:cNvPr id="25" name="Picture 24">
            <a:extLst>
              <a:ext uri="{FF2B5EF4-FFF2-40B4-BE49-F238E27FC236}">
                <a16:creationId xmlns:a16="http://schemas.microsoft.com/office/drawing/2014/main" id="{D99A5582-7FE8-B7DF-2E52-C8BDB8CE59DD}"/>
              </a:ext>
            </a:extLst>
          </p:cNvPr>
          <p:cNvPicPr>
            <a:picLocks noChangeAspect="1"/>
          </p:cNvPicPr>
          <p:nvPr/>
        </p:nvPicPr>
        <p:blipFill>
          <a:blip r:embed="rId23"/>
          <a:stretch>
            <a:fillRect/>
          </a:stretch>
        </p:blipFill>
        <p:spPr>
          <a:xfrm>
            <a:off x="3253107" y="1870891"/>
            <a:ext cx="2052776" cy="389954"/>
          </a:xfrm>
          <a:prstGeom prst="rect">
            <a:avLst/>
          </a:prstGeom>
        </p:spPr>
      </p:pic>
      <p:pic>
        <p:nvPicPr>
          <p:cNvPr id="27" name="Picture 26">
            <a:extLst>
              <a:ext uri="{FF2B5EF4-FFF2-40B4-BE49-F238E27FC236}">
                <a16:creationId xmlns:a16="http://schemas.microsoft.com/office/drawing/2014/main" id="{4060A704-988E-A7E6-A6E6-C21B7B309649}"/>
              </a:ext>
            </a:extLst>
          </p:cNvPr>
          <p:cNvPicPr>
            <a:picLocks noChangeAspect="1"/>
          </p:cNvPicPr>
          <p:nvPr/>
        </p:nvPicPr>
        <p:blipFill>
          <a:blip r:embed="rId24"/>
          <a:stretch>
            <a:fillRect/>
          </a:stretch>
        </p:blipFill>
        <p:spPr>
          <a:xfrm>
            <a:off x="6102945" y="4367938"/>
            <a:ext cx="895238" cy="771429"/>
          </a:xfrm>
          <a:prstGeom prst="rect">
            <a:avLst/>
          </a:prstGeom>
        </p:spPr>
      </p:pic>
      <p:pic>
        <p:nvPicPr>
          <p:cNvPr id="30" name="Picture 29">
            <a:extLst>
              <a:ext uri="{FF2B5EF4-FFF2-40B4-BE49-F238E27FC236}">
                <a16:creationId xmlns:a16="http://schemas.microsoft.com/office/drawing/2014/main" id="{6DF3E41C-B60D-C538-CFD9-EEE0AA5B3E9E}"/>
              </a:ext>
            </a:extLst>
          </p:cNvPr>
          <p:cNvPicPr>
            <a:picLocks noChangeAspect="1"/>
          </p:cNvPicPr>
          <p:nvPr/>
        </p:nvPicPr>
        <p:blipFill>
          <a:blip r:embed="rId25"/>
          <a:stretch>
            <a:fillRect/>
          </a:stretch>
        </p:blipFill>
        <p:spPr>
          <a:xfrm>
            <a:off x="8708018" y="1279987"/>
            <a:ext cx="931455" cy="961309"/>
          </a:xfrm>
          <a:prstGeom prst="rect">
            <a:avLst/>
          </a:prstGeom>
        </p:spPr>
      </p:pic>
      <p:pic>
        <p:nvPicPr>
          <p:cNvPr id="32" name="Picture 31">
            <a:extLst>
              <a:ext uri="{FF2B5EF4-FFF2-40B4-BE49-F238E27FC236}">
                <a16:creationId xmlns:a16="http://schemas.microsoft.com/office/drawing/2014/main" id="{F21A5163-20A9-EEF5-AB6B-A23571D85A64}"/>
              </a:ext>
            </a:extLst>
          </p:cNvPr>
          <p:cNvPicPr>
            <a:picLocks noChangeAspect="1"/>
          </p:cNvPicPr>
          <p:nvPr/>
        </p:nvPicPr>
        <p:blipFill>
          <a:blip r:embed="rId26"/>
          <a:stretch>
            <a:fillRect/>
          </a:stretch>
        </p:blipFill>
        <p:spPr>
          <a:xfrm>
            <a:off x="6953071" y="1130289"/>
            <a:ext cx="990476" cy="961905"/>
          </a:xfrm>
          <a:prstGeom prst="rect">
            <a:avLst/>
          </a:prstGeom>
        </p:spPr>
      </p:pic>
      <p:pic>
        <p:nvPicPr>
          <p:cNvPr id="23" name="Picture 22">
            <a:extLst>
              <a:ext uri="{FF2B5EF4-FFF2-40B4-BE49-F238E27FC236}">
                <a16:creationId xmlns:a16="http://schemas.microsoft.com/office/drawing/2014/main" id="{C6A1E706-501D-D9E3-391B-26B80F886844}"/>
              </a:ext>
            </a:extLst>
          </p:cNvPr>
          <p:cNvPicPr>
            <a:picLocks noChangeAspect="1"/>
          </p:cNvPicPr>
          <p:nvPr/>
        </p:nvPicPr>
        <p:blipFill>
          <a:blip r:embed="rId27"/>
          <a:stretch>
            <a:fillRect/>
          </a:stretch>
        </p:blipFill>
        <p:spPr>
          <a:xfrm>
            <a:off x="10489395" y="1571068"/>
            <a:ext cx="897628" cy="670228"/>
          </a:xfrm>
          <a:prstGeom prst="rect">
            <a:avLst/>
          </a:prstGeom>
        </p:spPr>
      </p:pic>
      <p:pic>
        <p:nvPicPr>
          <p:cNvPr id="29" name="Picture 28">
            <a:extLst>
              <a:ext uri="{FF2B5EF4-FFF2-40B4-BE49-F238E27FC236}">
                <a16:creationId xmlns:a16="http://schemas.microsoft.com/office/drawing/2014/main" id="{88429FB5-9F59-5492-B763-A8D1C2016F78}"/>
              </a:ext>
            </a:extLst>
          </p:cNvPr>
          <p:cNvPicPr>
            <a:picLocks noChangeAspect="1"/>
          </p:cNvPicPr>
          <p:nvPr/>
        </p:nvPicPr>
        <p:blipFill>
          <a:blip r:embed="rId28"/>
          <a:stretch>
            <a:fillRect/>
          </a:stretch>
        </p:blipFill>
        <p:spPr>
          <a:xfrm>
            <a:off x="3737119" y="2465131"/>
            <a:ext cx="1191836" cy="1159093"/>
          </a:xfrm>
          <a:prstGeom prst="rect">
            <a:avLst/>
          </a:prstGeom>
        </p:spPr>
      </p:pic>
      <p:pic>
        <p:nvPicPr>
          <p:cNvPr id="21" name="Picture 20">
            <a:extLst>
              <a:ext uri="{FF2B5EF4-FFF2-40B4-BE49-F238E27FC236}">
                <a16:creationId xmlns:a16="http://schemas.microsoft.com/office/drawing/2014/main" id="{CB439382-C1F0-9D4A-42C0-E298919C739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0055C43D-AA8A-931F-B372-D349602260F0}"/>
              </a:ext>
            </a:extLst>
          </p:cNvPr>
          <p:cNvPicPr>
            <a:picLocks noChangeAspect="1"/>
          </p:cNvPicPr>
          <p:nvPr/>
        </p:nvPicPr>
        <p:blipFill>
          <a:blip r:embed="rId30"/>
          <a:stretch>
            <a:fillRect/>
          </a:stretch>
        </p:blipFill>
        <p:spPr>
          <a:xfrm>
            <a:off x="1610886" y="3335992"/>
            <a:ext cx="1657143" cy="828571"/>
          </a:xfrm>
          <a:prstGeom prst="rect">
            <a:avLst/>
          </a:prstGeom>
        </p:spPr>
      </p:pic>
    </p:spTree>
    <p:extLst>
      <p:ext uri="{BB962C8B-B14F-4D97-AF65-F5344CB8AC3E}">
        <p14:creationId xmlns:p14="http://schemas.microsoft.com/office/powerpoint/2010/main" val="408430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05511E-7173-6871-8CDC-8B379E9CFA80}"/>
              </a:ext>
            </a:extLst>
          </p:cNvPr>
          <p:cNvPicPr>
            <a:picLocks noGrp="1" noChangeAspect="1"/>
          </p:cNvPicPr>
          <p:nvPr>
            <p:ph idx="1"/>
          </p:nvPr>
        </p:nvPicPr>
        <p:blipFill>
          <a:blip r:embed="rId2"/>
          <a:stretch>
            <a:fillRect/>
          </a:stretch>
        </p:blipFill>
        <p:spPr>
          <a:xfrm>
            <a:off x="6089672" y="3559709"/>
            <a:ext cx="1352381" cy="619048"/>
          </a:xfrm>
          <a:prstGeom prst="rect">
            <a:avLst/>
          </a:prstGeom>
        </p:spPr>
      </p:pic>
      <p:pic>
        <p:nvPicPr>
          <p:cNvPr id="5" name="Picture 4">
            <a:extLst>
              <a:ext uri="{FF2B5EF4-FFF2-40B4-BE49-F238E27FC236}">
                <a16:creationId xmlns:a16="http://schemas.microsoft.com/office/drawing/2014/main" id="{E5BD0FBD-3F63-66C3-E97B-7A9F88E72965}"/>
              </a:ext>
            </a:extLst>
          </p:cNvPr>
          <p:cNvPicPr>
            <a:picLocks noChangeAspect="1"/>
          </p:cNvPicPr>
          <p:nvPr/>
        </p:nvPicPr>
        <p:blipFill>
          <a:blip r:embed="rId3"/>
          <a:stretch>
            <a:fillRect/>
          </a:stretch>
        </p:blipFill>
        <p:spPr>
          <a:xfrm>
            <a:off x="807794" y="3047843"/>
            <a:ext cx="1676190" cy="409524"/>
          </a:xfrm>
          <a:prstGeom prst="rect">
            <a:avLst/>
          </a:prstGeom>
        </p:spPr>
      </p:pic>
      <p:pic>
        <p:nvPicPr>
          <p:cNvPr id="6" name="Picture 5">
            <a:extLst>
              <a:ext uri="{FF2B5EF4-FFF2-40B4-BE49-F238E27FC236}">
                <a16:creationId xmlns:a16="http://schemas.microsoft.com/office/drawing/2014/main" id="{B0178CF3-2FD7-FE99-DB92-227A24A0FD1F}"/>
              </a:ext>
            </a:extLst>
          </p:cNvPr>
          <p:cNvPicPr>
            <a:picLocks noChangeAspect="1"/>
          </p:cNvPicPr>
          <p:nvPr/>
        </p:nvPicPr>
        <p:blipFill>
          <a:blip r:embed="rId4"/>
          <a:stretch>
            <a:fillRect/>
          </a:stretch>
        </p:blipFill>
        <p:spPr>
          <a:xfrm>
            <a:off x="1712004" y="4313715"/>
            <a:ext cx="2286000" cy="496229"/>
          </a:xfrm>
          <a:prstGeom prst="rect">
            <a:avLst/>
          </a:prstGeom>
        </p:spPr>
      </p:pic>
      <p:pic>
        <p:nvPicPr>
          <p:cNvPr id="7" name="Picture 6">
            <a:extLst>
              <a:ext uri="{FF2B5EF4-FFF2-40B4-BE49-F238E27FC236}">
                <a16:creationId xmlns:a16="http://schemas.microsoft.com/office/drawing/2014/main" id="{72436DB3-E47B-90B7-D997-7680B371E300}"/>
              </a:ext>
            </a:extLst>
          </p:cNvPr>
          <p:cNvPicPr>
            <a:picLocks noChangeAspect="1"/>
          </p:cNvPicPr>
          <p:nvPr/>
        </p:nvPicPr>
        <p:blipFill>
          <a:blip r:embed="rId5"/>
          <a:stretch>
            <a:fillRect/>
          </a:stretch>
        </p:blipFill>
        <p:spPr>
          <a:xfrm>
            <a:off x="4535135" y="5647337"/>
            <a:ext cx="2361905" cy="495238"/>
          </a:xfrm>
          <a:prstGeom prst="rect">
            <a:avLst/>
          </a:prstGeom>
        </p:spPr>
      </p:pic>
      <p:pic>
        <p:nvPicPr>
          <p:cNvPr id="8" name="Picture 7">
            <a:extLst>
              <a:ext uri="{FF2B5EF4-FFF2-40B4-BE49-F238E27FC236}">
                <a16:creationId xmlns:a16="http://schemas.microsoft.com/office/drawing/2014/main" id="{2CC2E461-C816-EC38-D7B3-14E24B976A17}"/>
              </a:ext>
            </a:extLst>
          </p:cNvPr>
          <p:cNvPicPr>
            <a:picLocks noChangeAspect="1"/>
          </p:cNvPicPr>
          <p:nvPr/>
        </p:nvPicPr>
        <p:blipFill>
          <a:blip r:embed="rId6"/>
          <a:stretch>
            <a:fillRect/>
          </a:stretch>
        </p:blipFill>
        <p:spPr>
          <a:xfrm>
            <a:off x="4832529" y="4697707"/>
            <a:ext cx="1580952" cy="447619"/>
          </a:xfrm>
          <a:prstGeom prst="rect">
            <a:avLst/>
          </a:prstGeom>
        </p:spPr>
      </p:pic>
      <p:pic>
        <p:nvPicPr>
          <p:cNvPr id="9" name="Picture 8">
            <a:extLst>
              <a:ext uri="{FF2B5EF4-FFF2-40B4-BE49-F238E27FC236}">
                <a16:creationId xmlns:a16="http://schemas.microsoft.com/office/drawing/2014/main" id="{4C02AC74-F9AF-95AE-0016-D9E24C3B0573}"/>
              </a:ext>
            </a:extLst>
          </p:cNvPr>
          <p:cNvPicPr>
            <a:picLocks noChangeAspect="1"/>
          </p:cNvPicPr>
          <p:nvPr/>
        </p:nvPicPr>
        <p:blipFill>
          <a:blip r:embed="rId7"/>
          <a:stretch>
            <a:fillRect/>
          </a:stretch>
        </p:blipFill>
        <p:spPr>
          <a:xfrm>
            <a:off x="8822853" y="5301557"/>
            <a:ext cx="1657143" cy="552381"/>
          </a:xfrm>
          <a:prstGeom prst="rect">
            <a:avLst/>
          </a:prstGeom>
        </p:spPr>
      </p:pic>
      <p:pic>
        <p:nvPicPr>
          <p:cNvPr id="10" name="Picture 9">
            <a:extLst>
              <a:ext uri="{FF2B5EF4-FFF2-40B4-BE49-F238E27FC236}">
                <a16:creationId xmlns:a16="http://schemas.microsoft.com/office/drawing/2014/main" id="{C54133D2-11F8-8409-ECBB-6AB5A6B6CE52}"/>
              </a:ext>
            </a:extLst>
          </p:cNvPr>
          <p:cNvPicPr>
            <a:picLocks noChangeAspect="1"/>
          </p:cNvPicPr>
          <p:nvPr/>
        </p:nvPicPr>
        <p:blipFill>
          <a:blip r:embed="rId8"/>
          <a:stretch>
            <a:fillRect/>
          </a:stretch>
        </p:blipFill>
        <p:spPr>
          <a:xfrm>
            <a:off x="9099043" y="3847987"/>
            <a:ext cx="1380953" cy="457143"/>
          </a:xfrm>
          <a:prstGeom prst="rect">
            <a:avLst/>
          </a:prstGeom>
        </p:spPr>
      </p:pic>
      <p:pic>
        <p:nvPicPr>
          <p:cNvPr id="11" name="Picture 10">
            <a:extLst>
              <a:ext uri="{FF2B5EF4-FFF2-40B4-BE49-F238E27FC236}">
                <a16:creationId xmlns:a16="http://schemas.microsoft.com/office/drawing/2014/main" id="{DF72FAE7-645A-8F94-134C-ACA0A0DAE21B}"/>
              </a:ext>
            </a:extLst>
          </p:cNvPr>
          <p:cNvPicPr>
            <a:picLocks noChangeAspect="1"/>
          </p:cNvPicPr>
          <p:nvPr/>
        </p:nvPicPr>
        <p:blipFill>
          <a:blip r:embed="rId9"/>
          <a:stretch>
            <a:fillRect/>
          </a:stretch>
        </p:blipFill>
        <p:spPr>
          <a:xfrm>
            <a:off x="3665819" y="1978794"/>
            <a:ext cx="1133333" cy="552381"/>
          </a:xfrm>
          <a:prstGeom prst="rect">
            <a:avLst/>
          </a:prstGeom>
        </p:spPr>
      </p:pic>
      <p:pic>
        <p:nvPicPr>
          <p:cNvPr id="12" name="Picture 11">
            <a:extLst>
              <a:ext uri="{FF2B5EF4-FFF2-40B4-BE49-F238E27FC236}">
                <a16:creationId xmlns:a16="http://schemas.microsoft.com/office/drawing/2014/main" id="{9F90BDF8-6368-3FF0-CA56-E554B56389FE}"/>
              </a:ext>
            </a:extLst>
          </p:cNvPr>
          <p:cNvPicPr>
            <a:picLocks noChangeAspect="1"/>
          </p:cNvPicPr>
          <p:nvPr/>
        </p:nvPicPr>
        <p:blipFill>
          <a:blip r:embed="rId10"/>
          <a:stretch>
            <a:fillRect/>
          </a:stretch>
        </p:blipFill>
        <p:spPr>
          <a:xfrm>
            <a:off x="4942748" y="1115442"/>
            <a:ext cx="1780952" cy="466667"/>
          </a:xfrm>
          <a:prstGeom prst="rect">
            <a:avLst/>
          </a:prstGeom>
        </p:spPr>
      </p:pic>
      <p:pic>
        <p:nvPicPr>
          <p:cNvPr id="13" name="Picture 12" descr="Logo, company name&#10;&#10;Description automatically generated">
            <a:extLst>
              <a:ext uri="{FF2B5EF4-FFF2-40B4-BE49-F238E27FC236}">
                <a16:creationId xmlns:a16="http://schemas.microsoft.com/office/drawing/2014/main" id="{E3725469-312D-A465-DAE2-F08530E5C02C}"/>
              </a:ext>
            </a:extLst>
          </p:cNvPr>
          <p:cNvPicPr>
            <a:picLocks noChangeAspect="1"/>
          </p:cNvPicPr>
          <p:nvPr/>
        </p:nvPicPr>
        <p:blipFill>
          <a:blip r:embed="rId11"/>
          <a:stretch>
            <a:fillRect/>
          </a:stretch>
        </p:blipFill>
        <p:spPr>
          <a:xfrm>
            <a:off x="2910181" y="3010547"/>
            <a:ext cx="1819048" cy="608655"/>
          </a:xfrm>
          <a:prstGeom prst="rect">
            <a:avLst/>
          </a:prstGeom>
        </p:spPr>
      </p:pic>
      <p:pic>
        <p:nvPicPr>
          <p:cNvPr id="14" name="Picture 13">
            <a:extLst>
              <a:ext uri="{FF2B5EF4-FFF2-40B4-BE49-F238E27FC236}">
                <a16:creationId xmlns:a16="http://schemas.microsoft.com/office/drawing/2014/main" id="{E59B7BDC-F320-5F29-211B-A520BCEDFA59}"/>
              </a:ext>
            </a:extLst>
          </p:cNvPr>
          <p:cNvPicPr>
            <a:picLocks noChangeAspect="1"/>
          </p:cNvPicPr>
          <p:nvPr/>
        </p:nvPicPr>
        <p:blipFill>
          <a:blip r:embed="rId12"/>
          <a:stretch>
            <a:fillRect/>
          </a:stretch>
        </p:blipFill>
        <p:spPr>
          <a:xfrm>
            <a:off x="802480" y="1445460"/>
            <a:ext cx="1819048" cy="523810"/>
          </a:xfrm>
          <a:prstGeom prst="rect">
            <a:avLst/>
          </a:prstGeom>
        </p:spPr>
      </p:pic>
      <p:pic>
        <p:nvPicPr>
          <p:cNvPr id="15" name="Picture 14">
            <a:extLst>
              <a:ext uri="{FF2B5EF4-FFF2-40B4-BE49-F238E27FC236}">
                <a16:creationId xmlns:a16="http://schemas.microsoft.com/office/drawing/2014/main" id="{CC418FE2-AF40-A4C4-47B7-F46734D78FCA}"/>
              </a:ext>
            </a:extLst>
          </p:cNvPr>
          <p:cNvPicPr>
            <a:picLocks noChangeAspect="1"/>
          </p:cNvPicPr>
          <p:nvPr/>
        </p:nvPicPr>
        <p:blipFill>
          <a:blip r:embed="rId13"/>
          <a:stretch>
            <a:fillRect/>
          </a:stretch>
        </p:blipFill>
        <p:spPr>
          <a:xfrm>
            <a:off x="7691524" y="3119476"/>
            <a:ext cx="1380952" cy="390476"/>
          </a:xfrm>
          <a:prstGeom prst="rect">
            <a:avLst/>
          </a:prstGeom>
        </p:spPr>
      </p:pic>
      <p:pic>
        <p:nvPicPr>
          <p:cNvPr id="16" name="Picture 15">
            <a:extLst>
              <a:ext uri="{FF2B5EF4-FFF2-40B4-BE49-F238E27FC236}">
                <a16:creationId xmlns:a16="http://schemas.microsoft.com/office/drawing/2014/main" id="{7FE980F0-2B09-CDA5-46A7-38F512C06D41}"/>
              </a:ext>
            </a:extLst>
          </p:cNvPr>
          <p:cNvPicPr>
            <a:picLocks noChangeAspect="1"/>
          </p:cNvPicPr>
          <p:nvPr/>
        </p:nvPicPr>
        <p:blipFill>
          <a:blip r:embed="rId14"/>
          <a:stretch>
            <a:fillRect/>
          </a:stretch>
        </p:blipFill>
        <p:spPr>
          <a:xfrm>
            <a:off x="1813221" y="5323510"/>
            <a:ext cx="1123810" cy="419048"/>
          </a:xfrm>
          <a:prstGeom prst="rect">
            <a:avLst/>
          </a:prstGeom>
        </p:spPr>
      </p:pic>
      <p:pic>
        <p:nvPicPr>
          <p:cNvPr id="17" name="Picture 16">
            <a:extLst>
              <a:ext uri="{FF2B5EF4-FFF2-40B4-BE49-F238E27FC236}">
                <a16:creationId xmlns:a16="http://schemas.microsoft.com/office/drawing/2014/main" id="{D0276557-3758-90C7-D5AA-0EF26E0EEE50}"/>
              </a:ext>
            </a:extLst>
          </p:cNvPr>
          <p:cNvPicPr>
            <a:picLocks noChangeAspect="1"/>
          </p:cNvPicPr>
          <p:nvPr/>
        </p:nvPicPr>
        <p:blipFill>
          <a:blip r:embed="rId15"/>
          <a:stretch>
            <a:fillRect/>
          </a:stretch>
        </p:blipFill>
        <p:spPr>
          <a:xfrm>
            <a:off x="7483220" y="1445460"/>
            <a:ext cx="1495238" cy="561905"/>
          </a:xfrm>
          <a:prstGeom prst="rect">
            <a:avLst/>
          </a:prstGeom>
        </p:spPr>
      </p:pic>
      <p:pic>
        <p:nvPicPr>
          <p:cNvPr id="19" name="Picture 18">
            <a:extLst>
              <a:ext uri="{FF2B5EF4-FFF2-40B4-BE49-F238E27FC236}">
                <a16:creationId xmlns:a16="http://schemas.microsoft.com/office/drawing/2014/main" id="{88788A30-2C72-DD54-0968-3885C057107F}"/>
              </a:ext>
            </a:extLst>
          </p:cNvPr>
          <p:cNvPicPr>
            <a:picLocks noChangeAspect="1"/>
          </p:cNvPicPr>
          <p:nvPr/>
        </p:nvPicPr>
        <p:blipFill>
          <a:blip r:embed="rId16"/>
          <a:stretch>
            <a:fillRect/>
          </a:stretch>
        </p:blipFill>
        <p:spPr>
          <a:xfrm>
            <a:off x="7248006" y="4599323"/>
            <a:ext cx="2123810" cy="485714"/>
          </a:xfrm>
          <a:prstGeom prst="rect">
            <a:avLst/>
          </a:prstGeom>
        </p:spPr>
      </p:pic>
      <p:pic>
        <p:nvPicPr>
          <p:cNvPr id="21" name="Picture 20">
            <a:extLst>
              <a:ext uri="{FF2B5EF4-FFF2-40B4-BE49-F238E27FC236}">
                <a16:creationId xmlns:a16="http://schemas.microsoft.com/office/drawing/2014/main" id="{8DA4BFF4-3B9F-258D-F308-121CB9C917AE}"/>
              </a:ext>
            </a:extLst>
          </p:cNvPr>
          <p:cNvPicPr>
            <a:picLocks noChangeAspect="1"/>
          </p:cNvPicPr>
          <p:nvPr/>
        </p:nvPicPr>
        <p:blipFill>
          <a:blip r:embed="rId17"/>
          <a:stretch>
            <a:fillRect/>
          </a:stretch>
        </p:blipFill>
        <p:spPr>
          <a:xfrm>
            <a:off x="8655899" y="2142586"/>
            <a:ext cx="1824098" cy="638855"/>
          </a:xfrm>
          <a:prstGeom prst="rect">
            <a:avLst/>
          </a:prstGeom>
        </p:spPr>
      </p:pic>
      <p:pic>
        <p:nvPicPr>
          <p:cNvPr id="3" name="Picture 2">
            <a:extLst>
              <a:ext uri="{FF2B5EF4-FFF2-40B4-BE49-F238E27FC236}">
                <a16:creationId xmlns:a16="http://schemas.microsoft.com/office/drawing/2014/main" id="{29E0CF01-A921-8F75-59C4-1A139C7AB516}"/>
              </a:ext>
            </a:extLst>
          </p:cNvPr>
          <p:cNvPicPr>
            <a:picLocks noChangeAspect="1"/>
          </p:cNvPicPr>
          <p:nvPr/>
        </p:nvPicPr>
        <p:blipFill>
          <a:blip r:embed="rId18"/>
          <a:stretch>
            <a:fillRect/>
          </a:stretch>
        </p:blipFill>
        <p:spPr>
          <a:xfrm>
            <a:off x="5623005" y="2486737"/>
            <a:ext cx="1819048" cy="523810"/>
          </a:xfrm>
          <a:prstGeom prst="rect">
            <a:avLst/>
          </a:prstGeom>
        </p:spPr>
      </p:pic>
      <p:pic>
        <p:nvPicPr>
          <p:cNvPr id="18" name="Picture 17">
            <a:extLst>
              <a:ext uri="{FF2B5EF4-FFF2-40B4-BE49-F238E27FC236}">
                <a16:creationId xmlns:a16="http://schemas.microsoft.com/office/drawing/2014/main" id="{C550E43F-2531-A3CD-07A3-D72FFDC8889C}"/>
              </a:ext>
            </a:extLst>
          </p:cNvPr>
          <p:cNvPicPr>
            <a:picLocks noChangeAspect="1"/>
          </p:cNvPicPr>
          <p:nvPr/>
        </p:nvPicPr>
        <p:blipFill>
          <a:blip r:embed="rId19"/>
          <a:stretch>
            <a:fillRect/>
          </a:stretch>
        </p:blipFill>
        <p:spPr>
          <a:xfrm>
            <a:off x="9407768" y="997841"/>
            <a:ext cx="1323810" cy="447619"/>
          </a:xfrm>
          <a:prstGeom prst="rect">
            <a:avLst/>
          </a:prstGeom>
        </p:spPr>
      </p:pic>
      <p:pic>
        <p:nvPicPr>
          <p:cNvPr id="2" name="Picture 1">
            <a:extLst>
              <a:ext uri="{FF2B5EF4-FFF2-40B4-BE49-F238E27FC236}">
                <a16:creationId xmlns:a16="http://schemas.microsoft.com/office/drawing/2014/main" id="{170B0BCA-2EE5-C00A-D59C-36D00E9CF3D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B9A871B5-8414-C7F4-02E8-84CBCDA34EAE}"/>
              </a:ext>
            </a:extLst>
          </p:cNvPr>
          <p:cNvPicPr>
            <a:picLocks noChangeAspect="1"/>
          </p:cNvPicPr>
          <p:nvPr/>
        </p:nvPicPr>
        <p:blipFill>
          <a:blip r:embed="rId21"/>
          <a:stretch>
            <a:fillRect/>
          </a:stretch>
        </p:blipFill>
        <p:spPr>
          <a:xfrm>
            <a:off x="2742378" y="881965"/>
            <a:ext cx="1323810" cy="857143"/>
          </a:xfrm>
          <a:prstGeom prst="rect">
            <a:avLst/>
          </a:prstGeom>
        </p:spPr>
      </p:pic>
    </p:spTree>
    <p:extLst>
      <p:ext uri="{BB962C8B-B14F-4D97-AF65-F5344CB8AC3E}">
        <p14:creationId xmlns:p14="http://schemas.microsoft.com/office/powerpoint/2010/main" val="219030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1D8DC2-7041-C64A-F1B3-35965B9AB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3A945C70-C12C-CF20-798B-83CC340B6AF6}"/>
              </a:ext>
            </a:extLst>
          </p:cNvPr>
          <p:cNvSpPr>
            <a:spLocks noGrp="1"/>
          </p:cNvSpPr>
          <p:nvPr>
            <p:ph idx="1"/>
          </p:nvPr>
        </p:nvSpPr>
        <p:spPr>
          <a:xfrm>
            <a:off x="2166541" y="951240"/>
            <a:ext cx="8915400" cy="5265374"/>
          </a:xfrm>
        </p:spPr>
        <p:txBody>
          <a:bodyPr/>
          <a:lstStyle/>
          <a:p>
            <a:pPr marL="0" indent="0" algn="ctr">
              <a:buNone/>
            </a:pPr>
            <a:r>
              <a:rPr lang="en-US" sz="3600" b="1" i="1" dirty="0"/>
              <a:t>Challenges of Using AI</a:t>
            </a:r>
          </a:p>
          <a:p>
            <a:pPr marL="0" indent="0" algn="ctr">
              <a:buNone/>
            </a:pPr>
            <a:endParaRPr lang="en-US" sz="3600" dirty="0"/>
          </a:p>
          <a:p>
            <a:pPr marL="0" indent="0" algn="ctr">
              <a:buNone/>
            </a:pPr>
            <a:r>
              <a:rPr lang="en-US" sz="3600" dirty="0"/>
              <a:t>Cybersecurity</a:t>
            </a:r>
          </a:p>
          <a:p>
            <a:pPr marL="0" indent="0" algn="ctr">
              <a:buNone/>
            </a:pPr>
            <a:r>
              <a:rPr lang="en-US" sz="3600" dirty="0"/>
              <a:t>Data Privacy</a:t>
            </a:r>
          </a:p>
          <a:p>
            <a:pPr marL="0" indent="0" algn="ctr">
              <a:buNone/>
            </a:pPr>
            <a:r>
              <a:rPr lang="en-US" sz="3600" dirty="0"/>
              <a:t>Productivity</a:t>
            </a:r>
          </a:p>
          <a:p>
            <a:pPr marL="0" indent="0" algn="ctr">
              <a:buNone/>
            </a:pPr>
            <a:r>
              <a:rPr lang="en-US" sz="3600" dirty="0"/>
              <a:t>Compliance</a:t>
            </a:r>
          </a:p>
          <a:p>
            <a:pPr marL="0" indent="0" algn="ctr">
              <a:buNone/>
            </a:pPr>
            <a:endParaRPr lang="en-US" sz="3600" dirty="0"/>
          </a:p>
          <a:p>
            <a:endParaRPr lang="en-US" dirty="0"/>
          </a:p>
        </p:txBody>
      </p:sp>
    </p:spTree>
    <p:extLst>
      <p:ext uri="{BB962C8B-B14F-4D97-AF65-F5344CB8AC3E}">
        <p14:creationId xmlns:p14="http://schemas.microsoft.com/office/powerpoint/2010/main" val="288056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B6583-EBEA-66BF-6AF1-3515EC58D9E5}"/>
              </a:ext>
            </a:extLst>
          </p:cNvPr>
          <p:cNvSpPr>
            <a:spLocks noGrp="1"/>
          </p:cNvSpPr>
          <p:nvPr>
            <p:ph idx="1"/>
          </p:nvPr>
        </p:nvSpPr>
        <p:spPr>
          <a:xfrm>
            <a:off x="2195025" y="1266598"/>
            <a:ext cx="8946541" cy="4813509"/>
          </a:xfrm>
        </p:spPr>
        <p:txBody>
          <a:bodyPr>
            <a:normAutofit/>
          </a:bodyPr>
          <a:lstStyle/>
          <a:p>
            <a:pPr marL="0" indent="0" algn="ctr">
              <a:buNone/>
            </a:pPr>
            <a:r>
              <a:rPr lang="en-US" sz="3200" b="1" dirty="0"/>
              <a:t>Demystifying AI</a:t>
            </a:r>
          </a:p>
          <a:p>
            <a:pPr algn="ctr"/>
            <a:endParaRPr lang="en-US" sz="3200" dirty="0"/>
          </a:p>
          <a:p>
            <a:pPr algn="ctr">
              <a:buFont typeface="Arial" panose="020B0604020202020204" pitchFamily="34" charset="0"/>
              <a:buChar char="•"/>
            </a:pPr>
            <a:r>
              <a:rPr lang="en-US" sz="3200" dirty="0"/>
              <a:t>Narrow Artificial Intelligence </a:t>
            </a:r>
          </a:p>
          <a:p>
            <a:pPr algn="ctr">
              <a:buFont typeface="Arial" panose="020B0604020202020204" pitchFamily="34" charset="0"/>
              <a:buChar char="•"/>
            </a:pPr>
            <a:r>
              <a:rPr lang="en-US" sz="3200" dirty="0"/>
              <a:t>Artificial General Intelligence</a:t>
            </a:r>
          </a:p>
          <a:p>
            <a:pPr algn="ctr">
              <a:buFont typeface="Arial" panose="020B0604020202020204" pitchFamily="34" charset="0"/>
              <a:buChar char="•"/>
            </a:pPr>
            <a:r>
              <a:rPr lang="en-US" sz="3200" dirty="0"/>
              <a:t>Large Language Models </a:t>
            </a:r>
          </a:p>
          <a:p>
            <a:pPr marL="0" indent="0">
              <a:buNone/>
            </a:pPr>
            <a:endParaRPr lang="en-US" dirty="0"/>
          </a:p>
        </p:txBody>
      </p:sp>
      <p:pic>
        <p:nvPicPr>
          <p:cNvPr id="2" name="Picture 1">
            <a:extLst>
              <a:ext uri="{FF2B5EF4-FFF2-40B4-BE49-F238E27FC236}">
                <a16:creationId xmlns:a16="http://schemas.microsoft.com/office/drawing/2014/main" id="{C0A10F9E-E21A-1E1C-5B3A-457A70920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18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AF32-76CD-5247-12FC-D0A4A4968B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870F9-7741-DB9A-EF83-854018A19AD1}"/>
              </a:ext>
            </a:extLst>
          </p:cNvPr>
          <p:cNvSpPr>
            <a:spLocks noGrp="1"/>
          </p:cNvSpPr>
          <p:nvPr>
            <p:ph idx="1"/>
          </p:nvPr>
        </p:nvSpPr>
        <p:spPr>
          <a:xfrm>
            <a:off x="1965948" y="777881"/>
            <a:ext cx="8921808" cy="5051988"/>
          </a:xfrm>
        </p:spPr>
        <p:txBody>
          <a:bodyPr>
            <a:normAutofit fontScale="85000" lnSpcReduction="20000"/>
          </a:bodyPr>
          <a:lstStyle/>
          <a:p>
            <a:pPr marL="0" indent="0">
              <a:buNone/>
            </a:pPr>
            <a:r>
              <a:rPr lang="en-US" sz="3200" b="1" dirty="0"/>
              <a:t>                                Why Use AI? </a:t>
            </a:r>
          </a:p>
          <a:p>
            <a:pPr marL="0" indent="0" algn="ctr">
              <a:buNone/>
            </a:pPr>
            <a:endParaRPr lang="en-US" sz="3200" b="1" dirty="0"/>
          </a:p>
          <a:p>
            <a:pPr>
              <a:buFont typeface="Arial" panose="020B0604020202020204" pitchFamily="34" charset="0"/>
              <a:buChar char="•"/>
            </a:pPr>
            <a:r>
              <a:rPr lang="en-US" sz="2800" dirty="0"/>
              <a:t>Content creation</a:t>
            </a:r>
          </a:p>
          <a:p>
            <a:pPr>
              <a:buFont typeface="Arial" panose="020B0604020202020204" pitchFamily="34" charset="0"/>
              <a:buChar char="•"/>
            </a:pPr>
            <a:r>
              <a:rPr lang="en-US" sz="2800" dirty="0"/>
              <a:t>Document management</a:t>
            </a:r>
          </a:p>
          <a:p>
            <a:pPr>
              <a:buFont typeface="Arial" panose="020B0604020202020204" pitchFamily="34" charset="0"/>
              <a:buChar char="•"/>
            </a:pPr>
            <a:r>
              <a:rPr lang="en-US" sz="2800" dirty="0"/>
              <a:t>Automated underwriting &amp; risk analysis</a:t>
            </a:r>
          </a:p>
          <a:p>
            <a:pPr>
              <a:buFont typeface="Arial" panose="020B0604020202020204" pitchFamily="34" charset="0"/>
              <a:buChar char="•"/>
            </a:pPr>
            <a:r>
              <a:rPr lang="en-US" sz="2800" dirty="0"/>
              <a:t>Sales call summaries, CRM updates</a:t>
            </a:r>
          </a:p>
          <a:p>
            <a:pPr>
              <a:buFont typeface="Arial" panose="020B0604020202020204" pitchFamily="34" charset="0"/>
              <a:buChar char="•"/>
            </a:pPr>
            <a:r>
              <a:rPr lang="en-US" sz="2800" dirty="0"/>
              <a:t>Chatbots, virtual assistants</a:t>
            </a:r>
          </a:p>
          <a:p>
            <a:pPr>
              <a:buFont typeface="Arial" panose="020B0604020202020204" pitchFamily="34" charset="0"/>
              <a:buChar char="•"/>
            </a:pPr>
            <a:r>
              <a:rPr lang="en-US" sz="2800" dirty="0"/>
              <a:t>Market research, competitive analysis</a:t>
            </a:r>
          </a:p>
          <a:p>
            <a:pPr>
              <a:buFont typeface="Arial" panose="020B0604020202020204" pitchFamily="34" charset="0"/>
              <a:buChar char="•"/>
            </a:pPr>
            <a:r>
              <a:rPr lang="en-US" sz="2800" dirty="0"/>
              <a:t>Social media management, scheduling</a:t>
            </a:r>
          </a:p>
          <a:p>
            <a:pPr>
              <a:buFont typeface="Arial" panose="020B0604020202020204" pitchFamily="34" charset="0"/>
              <a:buChar char="•"/>
            </a:pPr>
            <a:r>
              <a:rPr lang="en-US" sz="2800" dirty="0"/>
              <a:t>Hiring, resume screening</a:t>
            </a:r>
          </a:p>
          <a:p>
            <a:pPr>
              <a:buFont typeface="Arial" panose="020B0604020202020204" pitchFamily="34" charset="0"/>
              <a:buChar char="•"/>
            </a:pPr>
            <a:r>
              <a:rPr lang="en-US" sz="2800" dirty="0"/>
              <a:t>Process &amp; workflow automation</a:t>
            </a:r>
          </a:p>
        </p:txBody>
      </p:sp>
      <p:pic>
        <p:nvPicPr>
          <p:cNvPr id="2" name="Picture 1">
            <a:extLst>
              <a:ext uri="{FF2B5EF4-FFF2-40B4-BE49-F238E27FC236}">
                <a16:creationId xmlns:a16="http://schemas.microsoft.com/office/drawing/2014/main" id="{631F9C23-A596-58CF-3B43-C9610CBDD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38" y="6200775"/>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2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1DADE5A8-82C5-5944-16E2-F6EC14D2D2B4}"/>
              </a:ext>
            </a:extLst>
          </p:cNvPr>
          <p:cNvGraphicFramePr>
            <a:graphicFrameLocks noGrp="1"/>
          </p:cNvGraphicFramePr>
          <p:nvPr>
            <p:ph idx="1"/>
          </p:nvPr>
        </p:nvGraphicFramePr>
        <p:xfrm>
          <a:off x="1638300" y="609600"/>
          <a:ext cx="8915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4E7CFF9-08F8-F347-3A4D-81C23A40D1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377" y="6356839"/>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58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C2E3-7C95-69E3-D078-79DA55F1AE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202BB-1513-D2C7-05CB-D9EFEF2FFD19}"/>
              </a:ext>
            </a:extLst>
          </p:cNvPr>
          <p:cNvSpPr>
            <a:spLocks noGrp="1"/>
          </p:cNvSpPr>
          <p:nvPr>
            <p:ph idx="1"/>
          </p:nvPr>
        </p:nvSpPr>
        <p:spPr>
          <a:xfrm>
            <a:off x="2368692" y="725565"/>
            <a:ext cx="8946541" cy="4779688"/>
          </a:xfrm>
        </p:spPr>
        <p:txBody>
          <a:bodyPr>
            <a:noAutofit/>
          </a:bodyPr>
          <a:lstStyle/>
          <a:p>
            <a:pPr marL="0" indent="0" algn="ctr">
              <a:buNone/>
            </a:pPr>
            <a:r>
              <a:rPr lang="en-US" sz="3200" b="1" dirty="0"/>
              <a:t>Why Cybersecurity</a:t>
            </a:r>
          </a:p>
          <a:p>
            <a:pPr marL="0" indent="0" algn="ctr">
              <a:buNone/>
            </a:pPr>
            <a:r>
              <a:rPr lang="en-US" sz="3200" b="1" dirty="0">
                <a:effectLst>
                  <a:outerShdw blurRad="38100" dist="38100" dir="2700000" algn="tl">
                    <a:srgbClr val="000000">
                      <a:alpha val="43137"/>
                    </a:srgbClr>
                  </a:outerShdw>
                </a:effectLst>
              </a:rPr>
              <a:t> Is </a:t>
            </a:r>
            <a:r>
              <a:rPr lang="en-US" sz="3200" b="1" dirty="0"/>
              <a:t>Mission-Critical For Agents</a:t>
            </a:r>
          </a:p>
          <a:p>
            <a:pPr marL="0" indent="0" algn="ctr">
              <a:buNone/>
            </a:pPr>
            <a:endParaRPr lang="en-US" sz="3200" b="1" dirty="0"/>
          </a:p>
          <a:p>
            <a:pPr>
              <a:buFont typeface="Arial" panose="020B0604020202020204" pitchFamily="34" charset="0"/>
              <a:buChar char="•"/>
            </a:pPr>
            <a:r>
              <a:rPr lang="en-US" sz="2400" b="1" i="1" dirty="0"/>
              <a:t>Everyone</a:t>
            </a:r>
            <a:r>
              <a:rPr lang="en-US" sz="2400" dirty="0"/>
              <a:t> is a target in the digital ecosystem.</a:t>
            </a:r>
          </a:p>
          <a:p>
            <a:pPr>
              <a:buFont typeface="Arial" panose="020B0604020202020204" pitchFamily="34" charset="0"/>
              <a:buChar char="•"/>
            </a:pPr>
            <a:r>
              <a:rPr lang="en-US" sz="2400" dirty="0"/>
              <a:t>Constant breaches plant the seeds of policyholder distrust - breaches of major consumer brands, insurers, vendors</a:t>
            </a:r>
          </a:p>
          <a:p>
            <a:pPr>
              <a:buFont typeface="Arial" panose="020B0604020202020204" pitchFamily="34" charset="0"/>
              <a:buChar char="•"/>
            </a:pPr>
            <a:r>
              <a:rPr lang="en-US" sz="2400" dirty="0"/>
              <a:t>AI supercharges criminal activity.  </a:t>
            </a:r>
          </a:p>
          <a:p>
            <a:pPr>
              <a:buFont typeface="Arial" panose="020B0604020202020204" pitchFamily="34" charset="0"/>
              <a:buChar char="•"/>
            </a:pPr>
            <a:r>
              <a:rPr lang="en-US" sz="2400" dirty="0"/>
              <a:t>Risk transfer, </a:t>
            </a:r>
            <a:r>
              <a:rPr lang="en-US" sz="2400" b="1" i="1" dirty="0"/>
              <a:t>by itself,</a:t>
            </a:r>
            <a:r>
              <a:rPr lang="en-US" sz="2400" dirty="0"/>
              <a:t> is only a partial solution.</a:t>
            </a:r>
          </a:p>
          <a:p>
            <a:endParaRPr lang="en-US" sz="3200" dirty="0"/>
          </a:p>
        </p:txBody>
      </p:sp>
      <p:pic>
        <p:nvPicPr>
          <p:cNvPr id="2" name="Picture 1">
            <a:extLst>
              <a:ext uri="{FF2B5EF4-FFF2-40B4-BE49-F238E27FC236}">
                <a16:creationId xmlns:a16="http://schemas.microsoft.com/office/drawing/2014/main" id="{EC77A47D-E10B-FF50-6460-579ED5E4F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8" y="6225611"/>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2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BAD0-A525-665B-C1E0-5A0CE1B98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FDC43-C011-2726-A022-51B865FD9B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E41345-8304-A055-8932-A933F26382F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93C9BF6-9789-1F42-69EE-B9A0F39E4140}"/>
              </a:ext>
            </a:extLst>
          </p:cNvPr>
          <p:cNvPicPr>
            <a:picLocks noChangeAspect="1"/>
          </p:cNvPicPr>
          <p:nvPr/>
        </p:nvPicPr>
        <p:blipFill>
          <a:blip r:embed="rId2"/>
          <a:stretch>
            <a:fillRect/>
          </a:stretch>
        </p:blipFill>
        <p:spPr>
          <a:xfrm>
            <a:off x="-134223" y="0"/>
            <a:ext cx="12326224" cy="6858000"/>
          </a:xfrm>
          <a:prstGeom prst="rect">
            <a:avLst/>
          </a:prstGeom>
        </p:spPr>
      </p:pic>
    </p:spTree>
    <p:extLst>
      <p:ext uri="{BB962C8B-B14F-4D97-AF65-F5344CB8AC3E}">
        <p14:creationId xmlns:p14="http://schemas.microsoft.com/office/powerpoint/2010/main" val="355415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4CC3B-F2AB-672B-06D8-8536B8F6D98B}"/>
              </a:ext>
            </a:extLst>
          </p:cNvPr>
          <p:cNvSpPr>
            <a:spLocks noGrp="1"/>
          </p:cNvSpPr>
          <p:nvPr>
            <p:ph idx="1"/>
          </p:nvPr>
        </p:nvSpPr>
        <p:spPr>
          <a:xfrm>
            <a:off x="2447527" y="359375"/>
            <a:ext cx="8915400" cy="5466390"/>
          </a:xfrm>
        </p:spPr>
        <p:txBody>
          <a:bodyPr>
            <a:normAutofit/>
          </a:bodyPr>
          <a:lstStyle/>
          <a:p>
            <a:pPr marL="0" indent="0" algn="ctr">
              <a:buNone/>
            </a:pPr>
            <a:r>
              <a:rPr lang="en-US" sz="3000" b="1" dirty="0"/>
              <a:t>Your Attack Surface</a:t>
            </a:r>
          </a:p>
          <a:p>
            <a:pPr marL="0" indent="0">
              <a:buNone/>
            </a:pPr>
            <a:r>
              <a:rPr lang="en-US" sz="2000" i="1" dirty="0"/>
              <a:t>All the vulnerabilities, pathways, or methods that hackers can use to gain unauthorized access to your network, sensitive data, or to carry out a cyberattack.</a:t>
            </a:r>
          </a:p>
          <a:p>
            <a:pPr marL="0" indent="0">
              <a:buNone/>
            </a:pPr>
            <a:endParaRPr lang="en-US" sz="2000" i="1" dirty="0"/>
          </a:p>
          <a:p>
            <a:pPr>
              <a:buFont typeface="Arial" panose="020B0604020202020204" pitchFamily="34" charset="0"/>
              <a:buChar char="•"/>
            </a:pPr>
            <a:r>
              <a:rPr lang="en-US" sz="2000" b="1" dirty="0"/>
              <a:t>Digital attack surface </a:t>
            </a:r>
            <a:r>
              <a:rPr lang="en-US" sz="2000" dirty="0"/>
              <a:t>(Weak passwords, misconfiguration, software, operating system, Internet-facing assets, shared databases and directories, outdated or obsolete devices, data, or applications, shadow IT</a:t>
            </a:r>
          </a:p>
          <a:p>
            <a:pPr>
              <a:buFont typeface="Arial" panose="020B0604020202020204" pitchFamily="34" charset="0"/>
              <a:buChar char="•"/>
            </a:pPr>
            <a:r>
              <a:rPr lang="en-US" sz="2000" b="1" dirty="0"/>
              <a:t>Physical attack surface (</a:t>
            </a:r>
            <a:r>
              <a:rPr lang="en-US" sz="2000" dirty="0"/>
              <a:t>Malicious insiders, device theft, baiting)</a:t>
            </a:r>
          </a:p>
          <a:p>
            <a:pPr>
              <a:buFont typeface="Arial" panose="020B0604020202020204" pitchFamily="34" charset="0"/>
              <a:buChar char="•"/>
            </a:pPr>
            <a:r>
              <a:rPr lang="en-US" sz="2000" b="1" dirty="0"/>
              <a:t>Phishing has moved outside of the mailbox. </a:t>
            </a:r>
            <a:r>
              <a:rPr lang="en-US" sz="2000" dirty="0"/>
              <a:t>(phishing, sharing information they shouldn’t share, downloading software they shouldn’t download, visiting websites they shouldn’t visit, sending money to criminals, employee use of social media, instant messaging apps and responding to a search engine ad. </a:t>
            </a:r>
          </a:p>
        </p:txBody>
      </p:sp>
      <p:pic>
        <p:nvPicPr>
          <p:cNvPr id="4" name="Picture 3">
            <a:extLst>
              <a:ext uri="{FF2B5EF4-FFF2-40B4-BE49-F238E27FC236}">
                <a16:creationId xmlns:a16="http://schemas.microsoft.com/office/drawing/2014/main" id="{04CD4C78-8584-252D-2C18-38B27D0F4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8" y="6225611"/>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1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2838-59E5-5D27-0F29-F00703C459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1F054-40B7-7714-68B4-113D06565ED9}"/>
              </a:ext>
            </a:extLst>
          </p:cNvPr>
          <p:cNvSpPr>
            <a:spLocks noGrp="1"/>
          </p:cNvSpPr>
          <p:nvPr>
            <p:ph idx="1"/>
          </p:nvPr>
        </p:nvSpPr>
        <p:spPr>
          <a:xfrm>
            <a:off x="1869936" y="962520"/>
            <a:ext cx="8921808" cy="5051988"/>
          </a:xfrm>
        </p:spPr>
        <p:txBody>
          <a:bodyPr>
            <a:normAutofit lnSpcReduction="10000"/>
          </a:bodyPr>
          <a:lstStyle/>
          <a:p>
            <a:pPr marL="0" indent="0" algn="ctr">
              <a:buNone/>
            </a:pPr>
            <a:r>
              <a:rPr lang="en-US" sz="2800" b="1" dirty="0"/>
              <a:t>What Cybercriminals Like About Artificial Intelligence  </a:t>
            </a:r>
          </a:p>
          <a:p>
            <a:pPr marL="0" indent="0" algn="ctr">
              <a:buNone/>
            </a:pPr>
            <a:endParaRPr lang="en-US" sz="2800" b="1" dirty="0"/>
          </a:p>
          <a:p>
            <a:pPr>
              <a:buFont typeface="Arial" panose="020B0604020202020204" pitchFamily="34" charset="0"/>
              <a:buChar char="•"/>
            </a:pPr>
            <a:r>
              <a:rPr lang="en-US" sz="2000" dirty="0"/>
              <a:t>Enables faster creation, deployment of malware (without detection) and business email compromise (BEC)</a:t>
            </a:r>
          </a:p>
          <a:p>
            <a:pPr>
              <a:buFont typeface="Arial" panose="020B0604020202020204" pitchFamily="34" charset="0"/>
              <a:buChar char="•"/>
            </a:pPr>
            <a:r>
              <a:rPr lang="en-US" sz="2000" dirty="0"/>
              <a:t>Facilitates circumvention of “good” AI tools.</a:t>
            </a:r>
          </a:p>
          <a:p>
            <a:pPr>
              <a:buFont typeface="Arial" panose="020B0604020202020204" pitchFamily="34" charset="0"/>
              <a:buChar char="•"/>
            </a:pPr>
            <a:r>
              <a:rPr lang="en-US" sz="2000" dirty="0"/>
              <a:t>Automated phishing attacks and impersonation attacks (real individuals, organizations, identity thefts and fraud.</a:t>
            </a:r>
          </a:p>
          <a:p>
            <a:pPr>
              <a:buFont typeface="Arial" panose="020B0604020202020204" pitchFamily="34" charset="0"/>
              <a:buChar char="•"/>
            </a:pPr>
            <a:r>
              <a:rPr lang="en-US" sz="2000" dirty="0"/>
              <a:t>Using chatbots to send voice messages pretending to be a trusted friend, colleague, or family member.</a:t>
            </a:r>
          </a:p>
          <a:p>
            <a:pPr>
              <a:buFont typeface="Arial" panose="020B0604020202020204" pitchFamily="34" charset="0"/>
              <a:buChar char="•"/>
            </a:pPr>
            <a:r>
              <a:rPr lang="en-US" sz="2000" dirty="0"/>
              <a:t>Social engineering attacks - voice cloning and deepfake technology to make it look like someone is saying something incendiary.</a:t>
            </a:r>
          </a:p>
          <a:p>
            <a:pPr algn="ctr">
              <a:buFont typeface="Arial" panose="020B0604020202020204" pitchFamily="34" charset="0"/>
              <a:buChar char="•"/>
            </a:pPr>
            <a:endParaRPr lang="en-US" sz="3200" dirty="0"/>
          </a:p>
        </p:txBody>
      </p:sp>
      <p:pic>
        <p:nvPicPr>
          <p:cNvPr id="2" name="Picture 1">
            <a:extLst>
              <a:ext uri="{FF2B5EF4-FFF2-40B4-BE49-F238E27FC236}">
                <a16:creationId xmlns:a16="http://schemas.microsoft.com/office/drawing/2014/main" id="{0F3A4697-C719-1F65-E6C8-EFAC65F99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38" y="6200775"/>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59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6985-1B28-9000-EC7B-205103B876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B5DA70C-48D6-08A9-6EB5-99919F886D35}"/>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0683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215EE-A702-6168-BA08-AF61B29BA3FC}"/>
              </a:ext>
            </a:extLst>
          </p:cNvPr>
          <p:cNvSpPr>
            <a:spLocks noGrp="1"/>
          </p:cNvSpPr>
          <p:nvPr>
            <p:ph idx="1"/>
          </p:nvPr>
        </p:nvSpPr>
        <p:spPr>
          <a:xfrm>
            <a:off x="1937207" y="795528"/>
            <a:ext cx="8915400" cy="5886826"/>
          </a:xfrm>
        </p:spPr>
        <p:txBody>
          <a:bodyPr/>
          <a:lstStyle/>
          <a:p>
            <a:pPr marL="0" indent="0" algn="ctr">
              <a:buNone/>
            </a:pPr>
            <a:r>
              <a:rPr lang="en-US" sz="2800" b="1" dirty="0"/>
              <a:t>What Cybercriminals Like About Artificial Intelligence  </a:t>
            </a:r>
          </a:p>
          <a:p>
            <a:pPr>
              <a:buFont typeface="Arial" panose="020B0604020202020204" pitchFamily="34" charset="0"/>
              <a:buChar char="•"/>
            </a:pPr>
            <a:endParaRPr lang="en-US" sz="2000" dirty="0"/>
          </a:p>
          <a:p>
            <a:pPr>
              <a:buFont typeface="Arial" panose="020B0604020202020204" pitchFamily="34" charset="0"/>
              <a:buChar char="•"/>
            </a:pPr>
            <a:r>
              <a:rPr lang="en-US" sz="2000" dirty="0"/>
              <a:t>Fake customer support chatbots, e.g., fraudulent bank site using a customer service chatbot to manipulate unsuspecting victims into disclosing sensitive personal and account information.</a:t>
            </a:r>
          </a:p>
          <a:p>
            <a:pPr>
              <a:buFont typeface="Arial" panose="020B0604020202020204" pitchFamily="34" charset="0"/>
              <a:buChar char="•"/>
            </a:pPr>
            <a:r>
              <a:rPr lang="en-US" sz="2000" dirty="0"/>
              <a:t>Facilitates the creation of fake images and audio of people.</a:t>
            </a:r>
          </a:p>
          <a:p>
            <a:pPr>
              <a:buFont typeface="Arial" panose="020B0604020202020204" pitchFamily="34" charset="0"/>
              <a:buChar char="•"/>
            </a:pPr>
            <a:r>
              <a:rPr lang="en-US" sz="2000" dirty="0"/>
              <a:t>Eliminates the need for hackers to be sophisticated programmers (Worm GPT, Fraud GPT, Poison GPT).</a:t>
            </a:r>
          </a:p>
          <a:p>
            <a:pPr>
              <a:buFont typeface="Arial" panose="020B0604020202020204" pitchFamily="34" charset="0"/>
              <a:buChar char="•"/>
            </a:pPr>
            <a:r>
              <a:rPr lang="en-US" sz="2000" dirty="0"/>
              <a:t>AI is a force multiplier: Attackers are moving faster, more effectively.  Pressure to keep pace with creates a state of perpetual hyper-vigilance.</a:t>
            </a:r>
          </a:p>
          <a:p>
            <a:pPr marL="0" indent="0">
              <a:buNone/>
            </a:pPr>
            <a:endParaRPr lang="en-US" sz="2400" dirty="0"/>
          </a:p>
        </p:txBody>
      </p:sp>
      <p:pic>
        <p:nvPicPr>
          <p:cNvPr id="4" name="Picture 3">
            <a:extLst>
              <a:ext uri="{FF2B5EF4-FFF2-40B4-BE49-F238E27FC236}">
                <a16:creationId xmlns:a16="http://schemas.microsoft.com/office/drawing/2014/main" id="{4C954D69-82FB-04A8-AA8F-5B61D6228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90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AEBA-FA53-161F-DC2B-C1D8155A8E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14E86-864B-4C04-C207-7FCC5D350772}"/>
              </a:ext>
            </a:extLst>
          </p:cNvPr>
          <p:cNvSpPr>
            <a:spLocks noGrp="1"/>
          </p:cNvSpPr>
          <p:nvPr>
            <p:ph idx="1"/>
          </p:nvPr>
        </p:nvSpPr>
        <p:spPr>
          <a:xfrm>
            <a:off x="2068004" y="429768"/>
            <a:ext cx="8915400" cy="5833872"/>
          </a:xfrm>
        </p:spPr>
        <p:txBody>
          <a:bodyPr>
            <a:normAutofit/>
          </a:bodyPr>
          <a:lstStyle/>
          <a:p>
            <a:pPr marL="0" indent="0" algn="ctr">
              <a:buNone/>
            </a:pPr>
            <a:r>
              <a:rPr lang="en-US" sz="2800" b="1" dirty="0"/>
              <a:t>Top Cyber Threats </a:t>
            </a:r>
          </a:p>
          <a:p>
            <a:pPr>
              <a:buFont typeface="Arial" panose="020B0604020202020204" pitchFamily="34" charset="0"/>
              <a:buChar char="•"/>
            </a:pPr>
            <a:r>
              <a:rPr lang="en-US" sz="2000" dirty="0"/>
              <a:t>The rise of deepfakes and synthetic media as part of phishing campaigns.</a:t>
            </a:r>
          </a:p>
          <a:p>
            <a:pPr>
              <a:buFont typeface="Arial" panose="020B0604020202020204" pitchFamily="34" charset="0"/>
              <a:buChar char="•"/>
            </a:pPr>
            <a:r>
              <a:rPr lang="en-US" sz="2000" dirty="0"/>
              <a:t>Hackers using LLMs to orchestrate rapid-fire cyberattacks without human direction.</a:t>
            </a:r>
          </a:p>
          <a:p>
            <a:pPr>
              <a:buFont typeface="Arial" panose="020B0604020202020204" pitchFamily="34" charset="0"/>
              <a:buChar char="•"/>
            </a:pPr>
            <a:r>
              <a:rPr lang="en-US" sz="2000" dirty="0"/>
              <a:t>Escalation of ransomware powered by AI.</a:t>
            </a:r>
          </a:p>
          <a:p>
            <a:pPr>
              <a:buFont typeface="Arial" panose="020B0604020202020204" pitchFamily="34" charset="0"/>
              <a:buChar char="•"/>
            </a:pPr>
            <a:r>
              <a:rPr lang="en-US" sz="2000" dirty="0"/>
              <a:t>Attackers are getting better at finding security loopholes, unprotected infrastructure ways to hide their network communications.</a:t>
            </a:r>
          </a:p>
          <a:p>
            <a:pPr>
              <a:buFont typeface="Arial" panose="020B0604020202020204" pitchFamily="34" charset="0"/>
              <a:buChar char="•"/>
            </a:pPr>
            <a:r>
              <a:rPr lang="en-US" sz="2000" dirty="0"/>
              <a:t>Prompt injection, data poisoning.</a:t>
            </a:r>
          </a:p>
          <a:p>
            <a:pPr>
              <a:buFont typeface="Arial" panose="020B0604020202020204" pitchFamily="34" charset="0"/>
              <a:buChar char="•"/>
            </a:pPr>
            <a:r>
              <a:rPr lang="en-US" sz="2000" dirty="0"/>
              <a:t>Static and scheduled network scans leave gaps in time.</a:t>
            </a:r>
          </a:p>
          <a:p>
            <a:pPr>
              <a:buFont typeface="Arial" panose="020B0604020202020204" pitchFamily="34" charset="0"/>
              <a:buChar char="•"/>
            </a:pPr>
            <a:r>
              <a:rPr lang="en-US" sz="2000" dirty="0" err="1"/>
              <a:t>Multicloud</a:t>
            </a:r>
            <a:r>
              <a:rPr lang="en-US" sz="2000" dirty="0"/>
              <a:t> blind spots and evasion of EDR and CNAPP</a:t>
            </a:r>
          </a:p>
          <a:p>
            <a:endParaRPr lang="en-US" dirty="0"/>
          </a:p>
        </p:txBody>
      </p:sp>
      <p:pic>
        <p:nvPicPr>
          <p:cNvPr id="4" name="Picture 3">
            <a:extLst>
              <a:ext uri="{FF2B5EF4-FFF2-40B4-BE49-F238E27FC236}">
                <a16:creationId xmlns:a16="http://schemas.microsoft.com/office/drawing/2014/main" id="{5F6DD559-8598-D986-53F0-885F0A912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78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erson's hand holding a phone with ChatGPT open on the screen">
            <a:extLst>
              <a:ext uri="{FF2B5EF4-FFF2-40B4-BE49-F238E27FC236}">
                <a16:creationId xmlns:a16="http://schemas.microsoft.com/office/drawing/2014/main" id="{6AB058D2-4E4F-1B12-E90A-E212E42BE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74" y="2314506"/>
            <a:ext cx="6013391" cy="3382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001B67-AB0C-7D20-79EC-4B4A2B199B7C}"/>
              </a:ext>
            </a:extLst>
          </p:cNvPr>
          <p:cNvSpPr txBox="1"/>
          <p:nvPr/>
        </p:nvSpPr>
        <p:spPr>
          <a:xfrm>
            <a:off x="3572142" y="946779"/>
            <a:ext cx="5599631" cy="954107"/>
          </a:xfrm>
          <a:prstGeom prst="rect">
            <a:avLst/>
          </a:prstGeom>
          <a:noFill/>
        </p:spPr>
        <p:txBody>
          <a:bodyPr wrap="square">
            <a:spAutoFit/>
          </a:bodyPr>
          <a:lstStyle/>
          <a:p>
            <a:pPr algn="ctr"/>
            <a:r>
              <a:rPr lang="en-US" sz="2800" b="1" i="0" dirty="0">
                <a:solidFill>
                  <a:srgbClr val="333333"/>
                </a:solidFill>
                <a:effectLst/>
                <a:highlight>
                  <a:srgbClr val="FFFFFF"/>
                </a:highlight>
                <a:latin typeface="Inter"/>
              </a:rPr>
              <a:t>Criminal Hackers Add </a:t>
            </a:r>
            <a:r>
              <a:rPr lang="en-US" sz="2800" b="1" i="0" dirty="0" err="1">
                <a:solidFill>
                  <a:srgbClr val="333333"/>
                </a:solidFill>
                <a:effectLst/>
                <a:highlight>
                  <a:srgbClr val="FFFFFF"/>
                </a:highlight>
                <a:latin typeface="Inter"/>
              </a:rPr>
              <a:t>GenAI</a:t>
            </a:r>
            <a:r>
              <a:rPr lang="en-US" sz="2800" b="1" i="0" dirty="0">
                <a:solidFill>
                  <a:srgbClr val="333333"/>
                </a:solidFill>
                <a:effectLst/>
                <a:highlight>
                  <a:srgbClr val="FFFFFF"/>
                </a:highlight>
                <a:latin typeface="Inter"/>
              </a:rPr>
              <a:t> Credentials to Underground Markets</a:t>
            </a:r>
            <a:endParaRPr lang="en-US" sz="2800" dirty="0"/>
          </a:p>
        </p:txBody>
      </p:sp>
    </p:spTree>
    <p:extLst>
      <p:ext uri="{BB962C8B-B14F-4D97-AF65-F5344CB8AC3E}">
        <p14:creationId xmlns:p14="http://schemas.microsoft.com/office/powerpoint/2010/main" val="106475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E6F-3AE4-AC89-BE4E-BEC99A5274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9DFEB-ABAC-6597-E8FF-E6C80C7F5E42}"/>
              </a:ext>
            </a:extLst>
          </p:cNvPr>
          <p:cNvSpPr>
            <a:spLocks noGrp="1"/>
          </p:cNvSpPr>
          <p:nvPr>
            <p:ph idx="1"/>
          </p:nvPr>
        </p:nvSpPr>
        <p:spPr>
          <a:xfrm>
            <a:off x="2589212" y="969264"/>
            <a:ext cx="8915400" cy="4941958"/>
          </a:xfrm>
        </p:spPr>
        <p:txBody>
          <a:bodyPr>
            <a:normAutofit/>
          </a:bodyPr>
          <a:lstStyle/>
          <a:p>
            <a:pPr marL="0" indent="0" algn="ctr">
              <a:buNone/>
            </a:pPr>
            <a:r>
              <a:rPr lang="en-US" sz="3000" b="1" dirty="0"/>
              <a:t>Deepfakes  </a:t>
            </a:r>
          </a:p>
          <a:p>
            <a:endParaRPr lang="en-US" dirty="0"/>
          </a:p>
          <a:p>
            <a:pPr>
              <a:buFont typeface="Arial" panose="020B0604020202020204" pitchFamily="34" charset="0"/>
              <a:buChar char="•"/>
            </a:pPr>
            <a:r>
              <a:rPr lang="en-US" sz="2800" dirty="0"/>
              <a:t>Source video deepfakes</a:t>
            </a:r>
          </a:p>
          <a:p>
            <a:endParaRPr lang="en-US" sz="2800" dirty="0"/>
          </a:p>
          <a:p>
            <a:pPr>
              <a:buFont typeface="Arial" panose="020B0604020202020204" pitchFamily="34" charset="0"/>
              <a:buChar char="•"/>
            </a:pPr>
            <a:r>
              <a:rPr lang="en-US" sz="2800" dirty="0"/>
              <a:t>Audio deepfakes</a:t>
            </a:r>
          </a:p>
          <a:p>
            <a:endParaRPr lang="en-US" sz="2800" dirty="0"/>
          </a:p>
          <a:p>
            <a:pPr>
              <a:buFont typeface="Arial" panose="020B0604020202020204" pitchFamily="34" charset="0"/>
              <a:buChar char="•"/>
            </a:pPr>
            <a:r>
              <a:rPr lang="en-US" sz="2800" dirty="0"/>
              <a:t>Lip syncing</a:t>
            </a:r>
          </a:p>
          <a:p>
            <a:endParaRPr lang="en-US" sz="2800" dirty="0"/>
          </a:p>
          <a:p>
            <a:pPr>
              <a:buFont typeface="Arial" panose="020B0604020202020204" pitchFamily="34" charset="0"/>
              <a:buChar char="•"/>
            </a:pPr>
            <a:r>
              <a:rPr lang="en-US" sz="2800" dirty="0"/>
              <a:t>Artificial Claims</a:t>
            </a:r>
          </a:p>
          <a:p>
            <a:endParaRPr lang="en-US" sz="2800" dirty="0"/>
          </a:p>
          <a:p>
            <a:pPr>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08061C-E3B1-2F85-82E8-9BDE37336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630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9F026-7D63-D4EF-F475-3B37E9589559}"/>
              </a:ext>
            </a:extLst>
          </p:cNvPr>
          <p:cNvPicPr>
            <a:picLocks noChangeAspect="1"/>
          </p:cNvPicPr>
          <p:nvPr/>
        </p:nvPicPr>
        <p:blipFill>
          <a:blip r:embed="rId2"/>
          <a:stretch>
            <a:fillRect/>
          </a:stretch>
        </p:blipFill>
        <p:spPr>
          <a:xfrm>
            <a:off x="1440554" y="1368696"/>
            <a:ext cx="4757046" cy="3984114"/>
          </a:xfrm>
          <a:prstGeom prst="rect">
            <a:avLst/>
          </a:prstGeom>
        </p:spPr>
      </p:pic>
      <p:pic>
        <p:nvPicPr>
          <p:cNvPr id="7" name="Picture 6">
            <a:extLst>
              <a:ext uri="{FF2B5EF4-FFF2-40B4-BE49-F238E27FC236}">
                <a16:creationId xmlns:a16="http://schemas.microsoft.com/office/drawing/2014/main" id="{C68BFC71-7DD4-BDCD-D09D-3E7BA75574F8}"/>
              </a:ext>
            </a:extLst>
          </p:cNvPr>
          <p:cNvPicPr>
            <a:picLocks noChangeAspect="1"/>
          </p:cNvPicPr>
          <p:nvPr/>
        </p:nvPicPr>
        <p:blipFill>
          <a:blip r:embed="rId3"/>
          <a:stretch>
            <a:fillRect/>
          </a:stretch>
        </p:blipFill>
        <p:spPr>
          <a:xfrm>
            <a:off x="7358333" y="1368696"/>
            <a:ext cx="4048894" cy="4155756"/>
          </a:xfrm>
          <a:prstGeom prst="rect">
            <a:avLst/>
          </a:prstGeom>
        </p:spPr>
      </p:pic>
      <p:pic>
        <p:nvPicPr>
          <p:cNvPr id="2" name="Picture 1">
            <a:extLst>
              <a:ext uri="{FF2B5EF4-FFF2-40B4-BE49-F238E27FC236}">
                <a16:creationId xmlns:a16="http://schemas.microsoft.com/office/drawing/2014/main" id="{206DB6D5-D265-DA85-48B5-DF9D96EE3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21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CD4904-F901-D6AC-C3BA-5E40A88C279B}"/>
              </a:ext>
            </a:extLst>
          </p:cNvPr>
          <p:cNvPicPr>
            <a:picLocks noGrp="1" noChangeAspect="1"/>
          </p:cNvPicPr>
          <p:nvPr>
            <p:ph idx="1"/>
          </p:nvPr>
        </p:nvPicPr>
        <p:blipFill>
          <a:blip r:embed="rId2"/>
          <a:stretch>
            <a:fillRect/>
          </a:stretch>
        </p:blipFill>
        <p:spPr>
          <a:xfrm>
            <a:off x="2271197" y="1796179"/>
            <a:ext cx="8361384" cy="4145288"/>
          </a:xfrm>
        </p:spPr>
      </p:pic>
      <p:pic>
        <p:nvPicPr>
          <p:cNvPr id="6" name="Picture 5">
            <a:extLst>
              <a:ext uri="{FF2B5EF4-FFF2-40B4-BE49-F238E27FC236}">
                <a16:creationId xmlns:a16="http://schemas.microsoft.com/office/drawing/2014/main" id="{0D2DADBE-E91D-1144-5301-99F72414F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11551"/>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C6F4E54-0B26-AC02-888F-6D94F71C514E}"/>
              </a:ext>
            </a:extLst>
          </p:cNvPr>
          <p:cNvSpPr txBox="1"/>
          <p:nvPr/>
        </p:nvSpPr>
        <p:spPr>
          <a:xfrm>
            <a:off x="4937332" y="916533"/>
            <a:ext cx="6097424" cy="523220"/>
          </a:xfrm>
          <a:prstGeom prst="rect">
            <a:avLst/>
          </a:prstGeom>
          <a:noFill/>
        </p:spPr>
        <p:txBody>
          <a:bodyPr wrap="square">
            <a:spAutoFit/>
          </a:bodyPr>
          <a:lstStyle/>
          <a:p>
            <a:r>
              <a:rPr lang="en-US" sz="2800" b="1" dirty="0">
                <a:solidFill>
                  <a:schemeClr val="tx1"/>
                </a:solidFill>
              </a:rPr>
              <a:t>Shallow Fakes</a:t>
            </a:r>
            <a:endParaRPr lang="en-US" sz="2800" b="1" dirty="0"/>
          </a:p>
        </p:txBody>
      </p:sp>
    </p:spTree>
    <p:extLst>
      <p:ext uri="{BB962C8B-B14F-4D97-AF65-F5344CB8AC3E}">
        <p14:creationId xmlns:p14="http://schemas.microsoft.com/office/powerpoint/2010/main" val="28245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90014-7788-600F-39A3-E7A92BF8FFBF}"/>
              </a:ext>
            </a:extLst>
          </p:cNvPr>
          <p:cNvSpPr txBox="1"/>
          <p:nvPr/>
        </p:nvSpPr>
        <p:spPr>
          <a:xfrm>
            <a:off x="2435552" y="1213280"/>
            <a:ext cx="8297966" cy="4770537"/>
          </a:xfrm>
          <a:prstGeom prst="rect">
            <a:avLst/>
          </a:prstGeom>
          <a:noFill/>
        </p:spPr>
        <p:txBody>
          <a:bodyPr wrap="square">
            <a:spAutoFit/>
          </a:bodyPr>
          <a:lstStyle/>
          <a:p>
            <a:r>
              <a:rPr lang="en-US" sz="2800" b="1" dirty="0"/>
              <a:t>                 Any Image Can Be a Fake</a:t>
            </a:r>
          </a:p>
          <a:p>
            <a:endParaRPr lang="en-US" dirty="0"/>
          </a:p>
          <a:p>
            <a:endParaRPr lang="en-US" dirty="0"/>
          </a:p>
          <a:p>
            <a:pPr marL="285750" indent="-285750">
              <a:buFont typeface="Arial" panose="020B0604020202020204" pitchFamily="34" charset="0"/>
              <a:buChar char="•"/>
            </a:pPr>
            <a:r>
              <a:rPr lang="en-US" sz="2000" dirty="0"/>
              <a:t>Use common sense. If the image is used to emotionally manipulate you, it may be part of a social engineering attack.</a:t>
            </a:r>
          </a:p>
          <a:p>
            <a:endParaRPr lang="en-US" sz="2000" dirty="0"/>
          </a:p>
          <a:p>
            <a:pPr marL="285750" indent="-285750">
              <a:buFont typeface="Arial" panose="020B0604020202020204" pitchFamily="34" charset="0"/>
              <a:buChar char="•"/>
            </a:pPr>
            <a:r>
              <a:rPr lang="en-US" sz="2000" dirty="0"/>
              <a:t>Search for the image on the internet, though cyber criminals can manipulate Google search results.</a:t>
            </a:r>
          </a:p>
          <a:p>
            <a:endParaRPr lang="en-US" sz="2000" dirty="0"/>
          </a:p>
          <a:p>
            <a:pPr marL="285750" indent="-285750">
              <a:buFont typeface="Arial" panose="020B0604020202020204" pitchFamily="34" charset="0"/>
              <a:buChar char="•"/>
            </a:pPr>
            <a:r>
              <a:rPr lang="en-US" sz="2000" dirty="0"/>
              <a:t>If something doesn't feel right, verify the source and trace back the image for any contextual information.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Free detection test, </a:t>
            </a:r>
            <a:r>
              <a:rPr lang="en-US" sz="2000" dirty="0">
                <a:hlinkClick r:id="rId2"/>
              </a:rPr>
              <a:t>https://detectfakes.kellogg.northwestern.edu/</a:t>
            </a:r>
            <a:endParaRPr lang="en-US" sz="2000" dirty="0"/>
          </a:p>
          <a:p>
            <a:pPr marL="285750" indent="-285750">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D4655DFD-CECD-85A0-CBF7-279E41CDD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39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AFB8C-A217-B789-88A7-3EA4D6EFE98D}"/>
              </a:ext>
            </a:extLst>
          </p:cNvPr>
          <p:cNvSpPr>
            <a:spLocks noGrp="1"/>
          </p:cNvSpPr>
          <p:nvPr>
            <p:ph idx="1"/>
          </p:nvPr>
        </p:nvSpPr>
        <p:spPr>
          <a:xfrm>
            <a:off x="2644076" y="64008"/>
            <a:ext cx="8915400" cy="5879592"/>
          </a:xfrm>
        </p:spPr>
        <p:txBody>
          <a:bodyPr>
            <a:normAutofit/>
          </a:bodyPr>
          <a:lstStyle/>
          <a:p>
            <a:pPr marL="0" indent="0" algn="ctr">
              <a:buNone/>
            </a:pPr>
            <a:r>
              <a:rPr lang="en-US" sz="2800" b="1" dirty="0"/>
              <a:t>Why Cybersecurity Matters for Agents</a:t>
            </a:r>
          </a:p>
          <a:p>
            <a:pPr marL="0" indent="0" algn="ctr">
              <a:buNone/>
            </a:pPr>
            <a:endParaRPr lang="en-US" sz="2400" b="1" dirty="0"/>
          </a:p>
          <a:p>
            <a:pPr>
              <a:buFont typeface="Arial" panose="020B0604020202020204" pitchFamily="34" charset="0"/>
              <a:buChar char="•"/>
            </a:pPr>
            <a:r>
              <a:rPr lang="en-US" sz="2000" dirty="0"/>
              <a:t>Weak cyber defenses reduce an insurance agency's value.</a:t>
            </a:r>
          </a:p>
          <a:p>
            <a:pPr>
              <a:buFont typeface="Arial" panose="020B0604020202020204" pitchFamily="34" charset="0"/>
              <a:buChar char="•"/>
            </a:pPr>
            <a:r>
              <a:rPr lang="en-US" sz="2000" dirty="0"/>
              <a:t>Digital breadcrumbs used to steal identities to gain vendor access or just sell.</a:t>
            </a:r>
          </a:p>
          <a:p>
            <a:pPr>
              <a:buFont typeface="Arial" panose="020B0604020202020204" pitchFamily="34" charset="0"/>
              <a:buChar char="•"/>
            </a:pPr>
            <a:r>
              <a:rPr lang="en-US" sz="2000" dirty="0"/>
              <a:t>The compromise of large language models, now used to orchestrate rapid-fire cyberattacks without human direction.</a:t>
            </a:r>
          </a:p>
          <a:p>
            <a:pPr>
              <a:buFont typeface="Arial" panose="020B0604020202020204" pitchFamily="34" charset="0"/>
              <a:buChar char="•"/>
            </a:pPr>
            <a:r>
              <a:rPr lang="en-US" sz="2000" dirty="0"/>
              <a:t>Rapid growth of third-party data breaches, 30% of all data breaches stem from third-parties, nearly double from 2024. Third-party breaches are the third highest predictor of increased breach costs, increasing costs by 5% above the average. </a:t>
            </a:r>
            <a:r>
              <a:rPr lang="en-US" sz="2000" b="1" dirty="0"/>
              <a:t>59% of insurance sector breaches are caused by third-party attacks.</a:t>
            </a:r>
          </a:p>
          <a:p>
            <a:pPr>
              <a:buFont typeface="Arial" panose="020B0604020202020204" pitchFamily="34" charset="0"/>
              <a:buChar char="•"/>
            </a:pPr>
            <a:r>
              <a:rPr lang="en-US" sz="2000" dirty="0"/>
              <a:t>Larger businesses haver strengthened defenses so hackers are incentivized to target smaller subcontractors. Small businesses slow to adopt strong practices.</a:t>
            </a:r>
          </a:p>
          <a:p>
            <a:endParaRPr lang="en-US" dirty="0"/>
          </a:p>
        </p:txBody>
      </p:sp>
      <p:pic>
        <p:nvPicPr>
          <p:cNvPr id="4" name="Picture 3">
            <a:extLst>
              <a:ext uri="{FF2B5EF4-FFF2-40B4-BE49-F238E27FC236}">
                <a16:creationId xmlns:a16="http://schemas.microsoft.com/office/drawing/2014/main" id="{B64EA587-2FD6-A5D5-8923-2BF55DB69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42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BDE6A-83E4-C362-1F39-8371A74417EB}"/>
              </a:ext>
            </a:extLst>
          </p:cNvPr>
          <p:cNvSpPr>
            <a:spLocks noGrp="1"/>
          </p:cNvSpPr>
          <p:nvPr>
            <p:ph idx="1"/>
          </p:nvPr>
        </p:nvSpPr>
        <p:spPr>
          <a:xfrm>
            <a:off x="2589212" y="1060704"/>
            <a:ext cx="8915400" cy="4850518"/>
          </a:xfrm>
        </p:spPr>
        <p:txBody>
          <a:bodyPr>
            <a:normAutofit/>
          </a:bodyPr>
          <a:lstStyle/>
          <a:p>
            <a:pPr marL="0" indent="0" algn="ctr">
              <a:buNone/>
            </a:pPr>
            <a:r>
              <a:rPr lang="en-US" sz="2800" b="1" dirty="0"/>
              <a:t>The Latest Cybercrook Schemes </a:t>
            </a:r>
          </a:p>
          <a:p>
            <a:endParaRPr lang="en-US" dirty="0"/>
          </a:p>
          <a:p>
            <a:pPr>
              <a:buFont typeface="Arial" panose="020B0604020202020204" pitchFamily="34" charset="0"/>
              <a:buChar char="•"/>
            </a:pPr>
            <a:r>
              <a:rPr lang="en-US" sz="2400" dirty="0"/>
              <a:t>Fake invoices directly from Docusign -- no malicious links or attachments because the danger lies in the authenticity of the request itself.</a:t>
            </a:r>
          </a:p>
          <a:p>
            <a:endParaRPr lang="en-US" sz="2400" dirty="0"/>
          </a:p>
          <a:p>
            <a:pPr>
              <a:buFont typeface="Arial" panose="020B0604020202020204" pitchFamily="34" charset="0"/>
              <a:buChar char="•"/>
            </a:pPr>
            <a:r>
              <a:rPr lang="en-US" sz="2400" dirty="0"/>
              <a:t>Criminals harvest ChatGPT credentials to sell them on the dark web.</a:t>
            </a:r>
          </a:p>
          <a:p>
            <a:endParaRPr lang="en-US" sz="2400" dirty="0"/>
          </a:p>
          <a:p>
            <a:pPr>
              <a:buFont typeface="Arial" panose="020B0604020202020204" pitchFamily="34" charset="0"/>
              <a:buChar char="•"/>
            </a:pPr>
            <a:r>
              <a:rPr lang="en-US" sz="2400" dirty="0"/>
              <a:t>Hackers have launched a phishing campaign through Calendly to steal Google account credentials.</a:t>
            </a:r>
          </a:p>
        </p:txBody>
      </p:sp>
      <p:pic>
        <p:nvPicPr>
          <p:cNvPr id="6" name="Picture 5">
            <a:extLst>
              <a:ext uri="{FF2B5EF4-FFF2-40B4-BE49-F238E27FC236}">
                <a16:creationId xmlns:a16="http://schemas.microsoft.com/office/drawing/2014/main" id="{DD0C1642-1E21-9DA4-298F-49E3EEF41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4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49674-0818-8334-A493-42726F63E407}"/>
              </a:ext>
            </a:extLst>
          </p:cNvPr>
          <p:cNvSpPr>
            <a:spLocks noGrp="1"/>
          </p:cNvSpPr>
          <p:nvPr>
            <p:ph idx="1"/>
          </p:nvPr>
        </p:nvSpPr>
        <p:spPr>
          <a:xfrm>
            <a:off x="2092057" y="1117614"/>
            <a:ext cx="8946541" cy="4588242"/>
          </a:xfrm>
        </p:spPr>
        <p:txBody>
          <a:bodyPr>
            <a:normAutofit fontScale="92500" lnSpcReduction="20000"/>
          </a:bodyPr>
          <a:lstStyle/>
          <a:p>
            <a:pPr marL="0" indent="0" algn="ctr">
              <a:buNone/>
            </a:pPr>
            <a:r>
              <a:rPr lang="en-US" sz="3800" b="1" dirty="0"/>
              <a:t>AI Exploits Security Weaknesses </a:t>
            </a:r>
          </a:p>
          <a:p>
            <a:pPr marL="0" indent="0">
              <a:buNone/>
            </a:pPr>
            <a:endParaRPr lang="en-US" sz="3200" dirty="0"/>
          </a:p>
          <a:p>
            <a:pPr>
              <a:buFont typeface="Arial" panose="020B0604020202020204" pitchFamily="34" charset="0"/>
              <a:buChar char="•"/>
            </a:pPr>
            <a:r>
              <a:rPr lang="en-US" sz="2800" dirty="0"/>
              <a:t>Cybersecurity is a service, not a commodity. </a:t>
            </a:r>
            <a:r>
              <a:rPr lang="en-US" sz="2800" b="1" i="1" dirty="0"/>
              <a:t>“Set it and forget it”</a:t>
            </a:r>
            <a:r>
              <a:rPr lang="en-US" sz="2800" dirty="0"/>
              <a:t> is a risky defense strategy.</a:t>
            </a:r>
          </a:p>
          <a:p>
            <a:endParaRPr lang="en-US" sz="2800" dirty="0"/>
          </a:p>
          <a:p>
            <a:pPr>
              <a:buFont typeface="Arial" panose="020B0604020202020204" pitchFamily="34" charset="0"/>
              <a:buChar char="•"/>
            </a:pPr>
            <a:r>
              <a:rPr lang="en-US" sz="2800" dirty="0"/>
              <a:t>Firewalls can be breached more easily than ever.</a:t>
            </a:r>
          </a:p>
          <a:p>
            <a:endParaRPr lang="en-US" sz="2800" dirty="0"/>
          </a:p>
          <a:p>
            <a:pPr>
              <a:buFont typeface="Arial" panose="020B0604020202020204" pitchFamily="34" charset="0"/>
              <a:buChar char="•"/>
            </a:pPr>
            <a:r>
              <a:rPr lang="en-US" sz="2800" dirty="0"/>
              <a:t>MFA is not foolproof and has been breached. </a:t>
            </a:r>
          </a:p>
          <a:p>
            <a:pPr>
              <a:buFont typeface="Arial" panose="020B0604020202020204" pitchFamily="34" charset="0"/>
              <a:buChar char="•"/>
            </a:pPr>
            <a:endParaRPr lang="en-US" sz="2800" dirty="0"/>
          </a:p>
          <a:p>
            <a:pPr>
              <a:buFont typeface="Arial" panose="020B0604020202020204" pitchFamily="34" charset="0"/>
              <a:buChar char="•"/>
            </a:pPr>
            <a:r>
              <a:rPr lang="en-US" sz="2800" dirty="0"/>
              <a:t>The new MFA is MDR.</a:t>
            </a:r>
          </a:p>
          <a:p>
            <a:pPr>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43D02927-2BDC-DA28-3ADE-ADE34F2050AE}"/>
              </a:ext>
            </a:extLst>
          </p:cNvPr>
          <p:cNvPicPr>
            <a:picLocks noChangeAspect="1"/>
          </p:cNvPicPr>
          <p:nvPr/>
        </p:nvPicPr>
        <p:blipFill>
          <a:blip r:embed="rId2"/>
          <a:stretch>
            <a:fillRect/>
          </a:stretch>
        </p:blipFill>
        <p:spPr>
          <a:xfrm>
            <a:off x="595253" y="6136628"/>
            <a:ext cx="2822693" cy="274344"/>
          </a:xfrm>
          <a:prstGeom prst="rect">
            <a:avLst/>
          </a:prstGeom>
        </p:spPr>
      </p:pic>
    </p:spTree>
    <p:extLst>
      <p:ext uri="{BB962C8B-B14F-4D97-AF65-F5344CB8AC3E}">
        <p14:creationId xmlns:p14="http://schemas.microsoft.com/office/powerpoint/2010/main" val="140668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F38A7-3D8A-9344-699C-0632117A7D80}"/>
              </a:ext>
            </a:extLst>
          </p:cNvPr>
          <p:cNvSpPr>
            <a:spLocks noGrp="1"/>
          </p:cNvSpPr>
          <p:nvPr>
            <p:ph idx="1"/>
          </p:nvPr>
        </p:nvSpPr>
        <p:spPr>
          <a:xfrm>
            <a:off x="2019300" y="1433713"/>
            <a:ext cx="8915400" cy="3777622"/>
          </a:xfrm>
        </p:spPr>
        <p:txBody>
          <a:bodyPr>
            <a:noAutofit/>
          </a:bodyPr>
          <a:lstStyle/>
          <a:p>
            <a:pPr marL="0" indent="0">
              <a:lnSpc>
                <a:spcPct val="150000"/>
              </a:lnSpc>
              <a:buNone/>
            </a:pPr>
            <a:endParaRPr lang="en-US" sz="2400" dirty="0"/>
          </a:p>
          <a:p>
            <a:pPr marL="0" indent="0" algn="ctr">
              <a:lnSpc>
                <a:spcPct val="150000"/>
              </a:lnSpc>
              <a:buNone/>
            </a:pPr>
            <a:r>
              <a:rPr lang="en-US" sz="4000" b="1" dirty="0"/>
              <a:t>KEEPING UP</a:t>
            </a:r>
          </a:p>
          <a:p>
            <a:pPr marL="0" indent="0" algn="ctr">
              <a:lnSpc>
                <a:spcPct val="150000"/>
              </a:lnSpc>
              <a:buNone/>
            </a:pPr>
            <a:r>
              <a:rPr lang="en-US" sz="4000" b="1" dirty="0"/>
              <a:t>WITH THE PACE OF CHANGE </a:t>
            </a:r>
          </a:p>
        </p:txBody>
      </p:sp>
      <p:pic>
        <p:nvPicPr>
          <p:cNvPr id="6" name="Picture 5">
            <a:extLst>
              <a:ext uri="{FF2B5EF4-FFF2-40B4-BE49-F238E27FC236}">
                <a16:creationId xmlns:a16="http://schemas.microsoft.com/office/drawing/2014/main" id="{98435B90-D429-729D-8E72-A7790E2BA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326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26ED-BBA1-5FFC-2600-966E05264F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68603-A5DB-7979-B677-70AA142ADC26}"/>
              </a:ext>
            </a:extLst>
          </p:cNvPr>
          <p:cNvSpPr>
            <a:spLocks noGrp="1"/>
          </p:cNvSpPr>
          <p:nvPr>
            <p:ph idx="1"/>
          </p:nvPr>
        </p:nvSpPr>
        <p:spPr>
          <a:xfrm>
            <a:off x="2019300" y="714102"/>
            <a:ext cx="8915400" cy="5100101"/>
          </a:xfrm>
        </p:spPr>
        <p:txBody>
          <a:bodyPr>
            <a:normAutofit/>
          </a:bodyPr>
          <a:lstStyle/>
          <a:p>
            <a:pPr marL="0" indent="0" algn="ctr">
              <a:buNone/>
            </a:pPr>
            <a:endParaRPr lang="en-US" sz="2800" b="1" dirty="0"/>
          </a:p>
          <a:p>
            <a:pPr marL="0" indent="0" algn="ctr">
              <a:buNone/>
            </a:pPr>
            <a:r>
              <a:rPr lang="en-US" sz="3200" b="1" dirty="0"/>
              <a:t>Strong Cybersecurity Defense Pays</a:t>
            </a:r>
          </a:p>
          <a:p>
            <a:pPr marL="0" indent="0" algn="ctr">
              <a:buNone/>
            </a:pPr>
            <a:r>
              <a:rPr lang="en-US" sz="2400" b="1" i="1" dirty="0"/>
              <a:t>(For agencies and policyholders)</a:t>
            </a:r>
          </a:p>
          <a:p>
            <a:pPr algn="ctr">
              <a:buFont typeface="Arial" panose="020B0604020202020204" pitchFamily="34" charset="0"/>
              <a:buChar char="•"/>
            </a:pPr>
            <a:r>
              <a:rPr lang="en-US" sz="2400" dirty="0"/>
              <a:t>Triggers premium discounts</a:t>
            </a:r>
          </a:p>
          <a:p>
            <a:pPr algn="ctr">
              <a:buFont typeface="Arial" panose="020B0604020202020204" pitchFamily="34" charset="0"/>
              <a:buChar char="•"/>
            </a:pPr>
            <a:r>
              <a:rPr lang="en-US" sz="2400" dirty="0"/>
              <a:t>Obtain better </a:t>
            </a:r>
            <a:r>
              <a:rPr lang="en-US" sz="2400" dirty="0" err="1"/>
              <a:t>sublimits</a:t>
            </a:r>
            <a:r>
              <a:rPr lang="en-US" sz="2400" dirty="0"/>
              <a:t> </a:t>
            </a:r>
          </a:p>
          <a:p>
            <a:pPr algn="ctr">
              <a:buFont typeface="Arial" panose="020B0604020202020204" pitchFamily="34" charset="0"/>
              <a:buChar char="•"/>
            </a:pPr>
            <a:r>
              <a:rPr lang="en-US" sz="2400" dirty="0"/>
              <a:t>Avoid breach penalties</a:t>
            </a:r>
          </a:p>
          <a:p>
            <a:pPr algn="ctr">
              <a:buFont typeface="Arial" panose="020B0604020202020204" pitchFamily="34" charset="0"/>
              <a:buChar char="•"/>
            </a:pPr>
            <a:r>
              <a:rPr lang="en-US" sz="2400" dirty="0"/>
              <a:t>Competitive advantages</a:t>
            </a:r>
          </a:p>
          <a:p>
            <a:pPr algn="ctr">
              <a:buFont typeface="Arial" panose="020B0604020202020204" pitchFamily="34" charset="0"/>
              <a:buChar char="•"/>
            </a:pPr>
            <a:r>
              <a:rPr lang="en-US" sz="2400" dirty="0"/>
              <a:t>Reduces claim severity</a:t>
            </a:r>
          </a:p>
          <a:p>
            <a:pPr algn="ctr">
              <a:buFont typeface="Arial" panose="020B0604020202020204" pitchFamily="34" charset="0"/>
              <a:buChar char="•"/>
            </a:pPr>
            <a:r>
              <a:rPr lang="en-US" sz="2400" dirty="0"/>
              <a:t>Insurtech challenges caveat</a:t>
            </a:r>
          </a:p>
          <a:p>
            <a:pPr algn="ctr">
              <a:buFont typeface="Arial" panose="020B0604020202020204" pitchFamily="34" charset="0"/>
              <a:buChar char="•"/>
            </a:pPr>
            <a:endParaRPr lang="en-US" sz="2400" dirty="0"/>
          </a:p>
          <a:p>
            <a:pPr algn="ctr">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A3A7210A-ABF8-FFBF-9692-F2E22B9AD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64" y="600739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52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51DD-7262-B50C-89AE-6056058302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6381C-7430-3C64-870C-6F323EB99736}"/>
              </a:ext>
            </a:extLst>
          </p:cNvPr>
          <p:cNvSpPr>
            <a:spLocks noGrp="1"/>
          </p:cNvSpPr>
          <p:nvPr>
            <p:ph idx="1"/>
          </p:nvPr>
        </p:nvSpPr>
        <p:spPr>
          <a:xfrm>
            <a:off x="2517421" y="641386"/>
            <a:ext cx="8893187" cy="5644444"/>
          </a:xfrm>
        </p:spPr>
        <p:txBody>
          <a:bodyPr>
            <a:normAutofit fontScale="62500" lnSpcReduction="20000"/>
          </a:bodyPr>
          <a:lstStyle/>
          <a:p>
            <a:pPr marL="0" indent="0" algn="ctr">
              <a:buNone/>
            </a:pPr>
            <a:r>
              <a:rPr lang="en-US" sz="5100" b="1" dirty="0"/>
              <a:t>Agency Agreements Are Changing – Again</a:t>
            </a:r>
          </a:p>
          <a:p>
            <a:pPr marL="0" indent="0">
              <a:lnSpc>
                <a:spcPct val="120000"/>
              </a:lnSpc>
              <a:buNone/>
            </a:pPr>
            <a:endParaRPr lang="en-US" sz="2600" dirty="0"/>
          </a:p>
          <a:p>
            <a:pPr marL="0" indent="0">
              <a:lnSpc>
                <a:spcPct val="120000"/>
              </a:lnSpc>
              <a:buNone/>
            </a:pPr>
            <a:r>
              <a:rPr lang="en-US" sz="2600" dirty="0"/>
              <a:t>“The parties agree to safeguard data according to all commercially reasonable administrative, physical and technical standards and in accordance with applicable laws and regulations. Additionally, the parties agree to reasonably </a:t>
            </a:r>
            <a:r>
              <a:rPr lang="en-US" sz="2600" b="1" dirty="0"/>
              <a:t>comply with due diligence and periodic security assessment requests</a:t>
            </a:r>
            <a:r>
              <a:rPr lang="en-US" sz="2600" dirty="0"/>
              <a:t> that are needed to confirm its security practices.”</a:t>
            </a:r>
          </a:p>
          <a:p>
            <a:pPr marL="0" indent="0">
              <a:lnSpc>
                <a:spcPct val="120000"/>
              </a:lnSpc>
              <a:buNone/>
            </a:pPr>
            <a:r>
              <a:rPr lang="en-US" sz="2600" dirty="0"/>
              <a:t>“…each party will notify the other without undue delay, but </a:t>
            </a:r>
            <a:r>
              <a:rPr lang="en-US" sz="2600" b="1" dirty="0"/>
              <a:t>in no event more than 24 hours </a:t>
            </a:r>
            <a:r>
              <a:rPr lang="en-US" sz="2600" dirty="0"/>
              <a:t>after discovery of a cybersecurity breach or a possible cybersecurity breach in which the other’s confidential information is or is suspected to have been lost, stolen, improperly altered, improperly destroyed, improperly used, or improperly accessed.” </a:t>
            </a:r>
          </a:p>
          <a:p>
            <a:pPr marL="0" indent="0">
              <a:lnSpc>
                <a:spcPct val="120000"/>
              </a:lnSpc>
              <a:buNone/>
            </a:pPr>
            <a:endParaRPr lang="en-US" sz="2600" dirty="0"/>
          </a:p>
          <a:p>
            <a:pPr marL="0" marR="0" indent="0">
              <a:lnSpc>
                <a:spcPct val="120000"/>
              </a:lnSpc>
              <a:spcBef>
                <a:spcPts val="0"/>
              </a:spcBef>
              <a:spcAft>
                <a:spcPts val="0"/>
              </a:spcAft>
              <a:buNone/>
            </a:pPr>
            <a:r>
              <a:rPr lang="en-US" sz="2600" dirty="0">
                <a:solidFill>
                  <a:srgbClr val="000000"/>
                </a:solidFill>
                <a:effectLst/>
                <a:ea typeface="Arial" panose="020B0604020202020204" pitchFamily="34" charset="0"/>
                <a:cs typeface="Times New Roman" panose="02020603050405020304" pitchFamily="18" charset="0"/>
              </a:rPr>
              <a:t>“You agree to distribute privacy disclosures to applicants and holders of our policies and accounts in accordance with such laws and as required by us. You further warrant to maintain security safeguards to protect customer information that </a:t>
            </a:r>
            <a:r>
              <a:rPr lang="en-US" sz="2600" b="1" dirty="0">
                <a:solidFill>
                  <a:srgbClr val="000000"/>
                </a:solidFill>
                <a:effectLst/>
                <a:ea typeface="Arial" panose="020B0604020202020204" pitchFamily="34" charset="0"/>
                <a:cs typeface="Times New Roman" panose="02020603050405020304" pitchFamily="18" charset="0"/>
              </a:rPr>
              <a:t>matches or exceeds standards </a:t>
            </a:r>
            <a:r>
              <a:rPr lang="en-US" sz="2600" dirty="0">
                <a:solidFill>
                  <a:srgbClr val="000000"/>
                </a:solidFill>
                <a:effectLst/>
                <a:ea typeface="Arial" panose="020B0604020202020204" pitchFamily="34" charset="0"/>
                <a:cs typeface="Times New Roman" panose="02020603050405020304" pitchFamily="18" charset="0"/>
              </a:rPr>
              <a:t>for insurance agents.” </a:t>
            </a:r>
            <a:endParaRPr lang="en-US" sz="2600" dirty="0">
              <a:effectLst/>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800"/>
              </a:spcAft>
              <a:buNone/>
            </a:pPr>
            <a:r>
              <a:rPr lang="en-US" sz="2600" dirty="0">
                <a:effectLst/>
                <a:ea typeface="Aptos" panose="020B0004020202020204" pitchFamily="34" charset="0"/>
                <a:cs typeface="Aptos" panose="020B0004020202020204" pitchFamily="34" charset="0"/>
              </a:rPr>
              <a:t> </a:t>
            </a:r>
            <a:endParaRPr lang="en-US" sz="2600" dirty="0">
              <a:effectLst/>
              <a:ea typeface="Times New Roman" panose="02020603050405020304" pitchFamily="18" charset="0"/>
              <a:cs typeface="Times New Roman" panose="02020603050405020304" pitchFamily="18" charset="0"/>
            </a:endParaRPr>
          </a:p>
          <a:p>
            <a:pPr marL="0" indent="0" algn="ctr">
              <a:buNone/>
            </a:pPr>
            <a:endParaRPr lang="en-US" sz="5100" b="1" i="0" dirty="0">
              <a:solidFill>
                <a:srgbClr val="313131"/>
              </a:solidFill>
              <a:effectLst/>
              <a:latin typeface="Open Sans" panose="020B0606030504020204" pitchFamily="34" charset="0"/>
            </a:endParaRPr>
          </a:p>
          <a:p>
            <a:pPr marL="0" indent="0">
              <a:buNone/>
            </a:pPr>
            <a:endParaRPr lang="en-US" sz="2800" b="1" dirty="0"/>
          </a:p>
        </p:txBody>
      </p:sp>
      <p:pic>
        <p:nvPicPr>
          <p:cNvPr id="4" name="Picture 3">
            <a:extLst>
              <a:ext uri="{FF2B5EF4-FFF2-40B4-BE49-F238E27FC236}">
                <a16:creationId xmlns:a16="http://schemas.microsoft.com/office/drawing/2014/main" id="{A0DA9840-104E-05FD-3CF4-2294A694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0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6CA8-62CB-0589-DC04-F6B7D0CD49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C4BE9-8692-E7A9-3D31-A2E0EB11C876}"/>
              </a:ext>
            </a:extLst>
          </p:cNvPr>
          <p:cNvSpPr>
            <a:spLocks noGrp="1"/>
          </p:cNvSpPr>
          <p:nvPr>
            <p:ph idx="1"/>
          </p:nvPr>
        </p:nvSpPr>
        <p:spPr>
          <a:xfrm>
            <a:off x="1894593" y="675064"/>
            <a:ext cx="8915400" cy="5267325"/>
          </a:xfrm>
        </p:spPr>
        <p:txBody>
          <a:bodyPr>
            <a:normAutofit/>
          </a:bodyPr>
          <a:lstStyle/>
          <a:p>
            <a:pPr marL="0" indent="0" algn="ctr">
              <a:buNone/>
            </a:pPr>
            <a:r>
              <a:rPr lang="en-US" sz="3200" b="1" dirty="0"/>
              <a:t>AI Governance</a:t>
            </a:r>
          </a:p>
          <a:p>
            <a:pPr marL="0" indent="0">
              <a:buNone/>
            </a:pPr>
            <a:endParaRPr lang="en-US" sz="2300" b="1" dirty="0"/>
          </a:p>
          <a:p>
            <a:pPr>
              <a:buFont typeface="Arial" panose="020B0604020202020204" pitchFamily="34" charset="0"/>
              <a:buChar char="•"/>
            </a:pPr>
            <a:r>
              <a:rPr lang="en-US" sz="2400" dirty="0"/>
              <a:t>If using a large language model (LLM) such as ChatGPT, how is your agency using it?</a:t>
            </a:r>
          </a:p>
          <a:p>
            <a:pPr>
              <a:buFont typeface="Arial" panose="020B0604020202020204" pitchFamily="34" charset="0"/>
              <a:buChar char="•"/>
            </a:pPr>
            <a:r>
              <a:rPr lang="en-US" sz="2400" dirty="0"/>
              <a:t>Create written guidelines for employees on their use of an LLM and any AI tool.  Spell out who may use it, for what purpose and what data can be inputted.</a:t>
            </a:r>
          </a:p>
          <a:p>
            <a:pPr>
              <a:buFont typeface="Arial" panose="020B0604020202020204" pitchFamily="34" charset="0"/>
              <a:buChar char="•"/>
            </a:pPr>
            <a:r>
              <a:rPr lang="en-US" sz="2400" dirty="0"/>
              <a:t>Evaluate AI-powered tools and programs with specific performance and data security criteria.</a:t>
            </a:r>
          </a:p>
          <a:p>
            <a:pPr>
              <a:buFont typeface="Arial" panose="020B0604020202020204" pitchFamily="34" charset="0"/>
              <a:buChar char="•"/>
            </a:pPr>
            <a:r>
              <a:rPr lang="en-US" sz="2400" dirty="0"/>
              <a:t>Create inventory of AI-powered tools used by the agency and its vendors.</a:t>
            </a:r>
          </a:p>
          <a:p>
            <a:pPr marL="0" indent="0">
              <a:buNone/>
            </a:pPr>
            <a:endParaRPr lang="en-US" sz="3200" b="1" dirty="0"/>
          </a:p>
          <a:p>
            <a:pPr marL="0" indent="0" algn="ctr">
              <a:buNone/>
            </a:pPr>
            <a:endParaRPr lang="en-US" sz="3200" b="1" dirty="0"/>
          </a:p>
        </p:txBody>
      </p:sp>
      <p:pic>
        <p:nvPicPr>
          <p:cNvPr id="4" name="Picture 3">
            <a:extLst>
              <a:ext uri="{FF2B5EF4-FFF2-40B4-BE49-F238E27FC236}">
                <a16:creationId xmlns:a16="http://schemas.microsoft.com/office/drawing/2014/main" id="{DC2C364B-1BAC-240B-0713-D55AD3DB7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16" y="6201182"/>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0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6A588-BDC7-E9D0-FC09-4E7673BDC382}"/>
              </a:ext>
            </a:extLst>
          </p:cNvPr>
          <p:cNvSpPr>
            <a:spLocks noGrp="1"/>
          </p:cNvSpPr>
          <p:nvPr>
            <p:ph idx="1"/>
          </p:nvPr>
        </p:nvSpPr>
        <p:spPr>
          <a:xfrm>
            <a:off x="2019300" y="1453113"/>
            <a:ext cx="8915400" cy="3777622"/>
          </a:xfrm>
        </p:spPr>
        <p:txBody>
          <a:bodyPr>
            <a:normAutofit fontScale="25000" lnSpcReduction="20000"/>
          </a:bodyPr>
          <a:lstStyle/>
          <a:p>
            <a:pPr>
              <a:buFont typeface="Arial" panose="020B0604020202020204" pitchFamily="34" charset="0"/>
              <a:buChar char="•"/>
            </a:pPr>
            <a:endParaRPr lang="en-US" sz="8000" dirty="0"/>
          </a:p>
          <a:p>
            <a:pPr>
              <a:buFont typeface="Arial" panose="020B0604020202020204" pitchFamily="34" charset="0"/>
              <a:buChar char="•"/>
            </a:pPr>
            <a:r>
              <a:rPr lang="en-US" sz="8000" dirty="0"/>
              <a:t>Patch Management (Zero-day attacks)</a:t>
            </a:r>
          </a:p>
          <a:p>
            <a:pPr>
              <a:buFont typeface="Arial" panose="020B0604020202020204" pitchFamily="34" charset="0"/>
              <a:buChar char="•"/>
            </a:pPr>
            <a:r>
              <a:rPr lang="en-US" sz="8000" dirty="0"/>
              <a:t>Firewalls have limited value.  Use defense-in-depth approach.</a:t>
            </a:r>
          </a:p>
          <a:p>
            <a:pPr>
              <a:buFont typeface="Arial" panose="020B0604020202020204" pitchFamily="34" charset="0"/>
              <a:buChar char="•"/>
            </a:pPr>
            <a:r>
              <a:rPr lang="en-US" sz="8000" dirty="0"/>
              <a:t>Multi-Factor Authentication </a:t>
            </a:r>
          </a:p>
          <a:p>
            <a:pPr>
              <a:buFont typeface="Arial" panose="020B0604020202020204" pitchFamily="34" charset="0"/>
              <a:buChar char="•"/>
            </a:pPr>
            <a:r>
              <a:rPr lang="en-US" sz="8000" dirty="0"/>
              <a:t>Managed Detection &amp; Response (MDR)</a:t>
            </a:r>
          </a:p>
          <a:p>
            <a:pPr>
              <a:buFont typeface="Arial" panose="020B0604020202020204" pitchFamily="34" charset="0"/>
              <a:buChar char="•"/>
            </a:pPr>
            <a:r>
              <a:rPr lang="en-US" sz="8000" dirty="0"/>
              <a:t>Avoid Risky Technologies</a:t>
            </a:r>
          </a:p>
          <a:p>
            <a:pPr>
              <a:buFont typeface="Arial" panose="020B0604020202020204" pitchFamily="34" charset="0"/>
              <a:buChar char="•"/>
            </a:pPr>
            <a:r>
              <a:rPr lang="en-US" sz="8000" dirty="0"/>
              <a:t>Add cybersecurity as factor in choosing vendors. </a:t>
            </a:r>
          </a:p>
          <a:p>
            <a:pPr>
              <a:buFont typeface="Arial" panose="020B0604020202020204" pitchFamily="34" charset="0"/>
              <a:buChar char="•"/>
            </a:pPr>
            <a:r>
              <a:rPr lang="en-US" sz="8000" dirty="0"/>
              <a:t>Comprehensive Cyber Risk Assessment (internal and supply chain) every year and defense upgrades to match advances by cyber criminals. </a:t>
            </a:r>
          </a:p>
          <a:p>
            <a:pPr>
              <a:buFont typeface="Arial" panose="020B0604020202020204" pitchFamily="34" charset="0"/>
              <a:buChar char="•"/>
            </a:pPr>
            <a:r>
              <a:rPr lang="en-US" sz="8000" dirty="0"/>
              <a:t>Create incident response plan.</a:t>
            </a:r>
          </a:p>
          <a:p>
            <a:pPr>
              <a:buFont typeface="Arial" panose="020B0604020202020204" pitchFamily="34" charset="0"/>
              <a:buChar char="•"/>
            </a:pPr>
            <a:r>
              <a:rPr lang="en-US" sz="8000" dirty="0"/>
              <a:t>Cybersecurity is a service, not a commodity. One-and-done is a risky defense strategy.</a:t>
            </a:r>
          </a:p>
          <a:p>
            <a:pPr>
              <a:buFont typeface="Arial" panose="020B0604020202020204" pitchFamily="34" charset="0"/>
              <a:buChar char="•"/>
            </a:pPr>
            <a:endParaRPr lang="en-US" sz="2400" dirty="0"/>
          </a:p>
          <a:p>
            <a:pPr>
              <a:buFont typeface="Arial" panose="020B0604020202020204" pitchFamily="34" charset="0"/>
              <a:buChar char="•"/>
            </a:pPr>
            <a:endParaRPr lang="en-US" sz="2800" dirty="0"/>
          </a:p>
          <a:p>
            <a:pPr marL="0" indent="0">
              <a:buNone/>
            </a:pPr>
            <a:r>
              <a:rPr lang="en-US" sz="1600" dirty="0"/>
              <a:t> </a:t>
            </a:r>
          </a:p>
        </p:txBody>
      </p:sp>
      <p:pic>
        <p:nvPicPr>
          <p:cNvPr id="4" name="Picture 3">
            <a:extLst>
              <a:ext uri="{FF2B5EF4-FFF2-40B4-BE49-F238E27FC236}">
                <a16:creationId xmlns:a16="http://schemas.microsoft.com/office/drawing/2014/main" id="{F896F9E9-0675-C3A5-DE75-54B0BC579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368473"/>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F38ACBE-3533-72E5-5EB5-7BCC8F02A283}"/>
              </a:ext>
            </a:extLst>
          </p:cNvPr>
          <p:cNvSpPr txBox="1"/>
          <p:nvPr/>
        </p:nvSpPr>
        <p:spPr>
          <a:xfrm>
            <a:off x="3038270" y="699864"/>
            <a:ext cx="5715712" cy="584775"/>
          </a:xfrm>
          <a:prstGeom prst="rect">
            <a:avLst/>
          </a:prstGeom>
          <a:noFill/>
        </p:spPr>
        <p:txBody>
          <a:bodyPr wrap="square">
            <a:spAutoFit/>
          </a:bodyPr>
          <a:lstStyle/>
          <a:p>
            <a:pPr marL="0" indent="0" algn="ctr">
              <a:buNone/>
            </a:pPr>
            <a:r>
              <a:rPr lang="en-US" sz="3200" b="1" dirty="0"/>
              <a:t>Cyber Governance</a:t>
            </a:r>
          </a:p>
        </p:txBody>
      </p:sp>
    </p:spTree>
    <p:extLst>
      <p:ext uri="{BB962C8B-B14F-4D97-AF65-F5344CB8AC3E}">
        <p14:creationId xmlns:p14="http://schemas.microsoft.com/office/powerpoint/2010/main" val="360290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F7A4-3636-A200-C8CC-1FE16F9F43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243C9-8D07-0CEC-4879-66F2261B6CBF}"/>
              </a:ext>
            </a:extLst>
          </p:cNvPr>
          <p:cNvSpPr>
            <a:spLocks noGrp="1"/>
          </p:cNvSpPr>
          <p:nvPr>
            <p:ph idx="1"/>
          </p:nvPr>
        </p:nvSpPr>
        <p:spPr>
          <a:xfrm>
            <a:off x="1717091" y="1663931"/>
            <a:ext cx="9430275" cy="3777622"/>
          </a:xfrm>
        </p:spPr>
        <p:txBody>
          <a:bodyPr>
            <a:normAutofit/>
          </a:bodyPr>
          <a:lstStyle/>
          <a:p>
            <a:pPr marL="0" indent="0" algn="ctr">
              <a:buNone/>
            </a:pPr>
            <a:r>
              <a:rPr lang="en-US" sz="2800" b="1" u="sng" dirty="0"/>
              <a:t>Incident Response Plan</a:t>
            </a:r>
            <a:r>
              <a:rPr lang="en-US" sz="2800" b="1" dirty="0"/>
              <a:t>        </a:t>
            </a:r>
            <a:r>
              <a:rPr lang="en-US" sz="2800" b="1" u="sng" dirty="0"/>
              <a:t>Disaster Recovery Plan </a:t>
            </a:r>
          </a:p>
          <a:p>
            <a:pPr marL="0" indent="0">
              <a:buNone/>
            </a:pPr>
            <a:r>
              <a:rPr lang="en-US" sz="2000" b="1" dirty="0"/>
              <a:t>   (Action steps after cyberattack)                    Restoring data</a:t>
            </a:r>
          </a:p>
          <a:p>
            <a:pPr>
              <a:buFont typeface="Arial" panose="020B0604020202020204" pitchFamily="34" charset="0"/>
              <a:buChar char="•"/>
            </a:pPr>
            <a:r>
              <a:rPr lang="en-US" sz="2000" b="1" dirty="0"/>
              <a:t>Identify response team                                  Restarting applications</a:t>
            </a:r>
          </a:p>
          <a:p>
            <a:pPr>
              <a:buFont typeface="Arial" panose="020B0604020202020204" pitchFamily="34" charset="0"/>
              <a:buChar char="•"/>
            </a:pPr>
            <a:r>
              <a:rPr lang="en-US" sz="2000" b="1" dirty="0"/>
              <a:t>Breach notifications                                       Plan testing/revisions</a:t>
            </a:r>
          </a:p>
          <a:p>
            <a:pPr>
              <a:buFont typeface="Arial" panose="020B0604020202020204" pitchFamily="34" charset="0"/>
              <a:buChar char="•"/>
            </a:pPr>
            <a:r>
              <a:rPr lang="en-US" sz="2000" b="1" dirty="0"/>
              <a:t>Detection/Analysis</a:t>
            </a:r>
          </a:p>
          <a:p>
            <a:pPr>
              <a:buFont typeface="Arial" panose="020B0604020202020204" pitchFamily="34" charset="0"/>
              <a:buChar char="•"/>
            </a:pPr>
            <a:r>
              <a:rPr lang="en-US" sz="2000" b="1" dirty="0"/>
              <a:t>Containment</a:t>
            </a:r>
          </a:p>
          <a:p>
            <a:pPr marL="0" indent="0">
              <a:buNone/>
            </a:pPr>
            <a:endParaRPr lang="en-US" sz="2800" b="1" dirty="0"/>
          </a:p>
        </p:txBody>
      </p:sp>
      <p:pic>
        <p:nvPicPr>
          <p:cNvPr id="4" name="Picture 3">
            <a:extLst>
              <a:ext uri="{FF2B5EF4-FFF2-40B4-BE49-F238E27FC236}">
                <a16:creationId xmlns:a16="http://schemas.microsoft.com/office/drawing/2014/main" id="{B78CDEEC-7FF5-EDDE-5B29-2967E0D8E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51" y="6139822"/>
            <a:ext cx="2858549"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417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7DE41-81F4-D028-A4FD-BBD92C85F67A}"/>
              </a:ext>
            </a:extLst>
          </p:cNvPr>
          <p:cNvSpPr>
            <a:spLocks noGrp="1"/>
          </p:cNvSpPr>
          <p:nvPr>
            <p:ph idx="1"/>
          </p:nvPr>
        </p:nvSpPr>
        <p:spPr>
          <a:xfrm>
            <a:off x="2534348" y="941832"/>
            <a:ext cx="8915400" cy="6364224"/>
          </a:xfrm>
        </p:spPr>
        <p:txBody>
          <a:bodyPr>
            <a:normAutofit/>
          </a:bodyPr>
          <a:lstStyle/>
          <a:p>
            <a:pPr marL="0" indent="0" algn="ctr">
              <a:buNone/>
            </a:pPr>
            <a:r>
              <a:rPr lang="en-US" sz="3200" b="1" dirty="0"/>
              <a:t>Fighting Back </a:t>
            </a:r>
          </a:p>
          <a:p>
            <a:pPr>
              <a:lnSpc>
                <a:spcPct val="120000"/>
              </a:lnSpc>
              <a:buFont typeface="Arial" panose="020B0604020202020204" pitchFamily="34" charset="0"/>
              <a:buChar char="•"/>
            </a:pPr>
            <a:r>
              <a:rPr lang="en-US" sz="2000" dirty="0"/>
              <a:t>Use AI to fight cybercrime (but only as part of comprehensive cyber defense)</a:t>
            </a:r>
          </a:p>
          <a:p>
            <a:pPr>
              <a:lnSpc>
                <a:spcPct val="120000"/>
              </a:lnSpc>
              <a:buFont typeface="Arial" panose="020B0604020202020204" pitchFamily="34" charset="0"/>
              <a:buChar char="•"/>
            </a:pPr>
            <a:r>
              <a:rPr lang="en-US" sz="2000" dirty="0"/>
              <a:t>Immediate, real-time response is critical.</a:t>
            </a:r>
          </a:p>
          <a:p>
            <a:pPr>
              <a:lnSpc>
                <a:spcPct val="120000"/>
              </a:lnSpc>
              <a:buFont typeface="Arial" panose="020B0604020202020204" pitchFamily="34" charset="0"/>
              <a:buChar char="•"/>
            </a:pPr>
            <a:r>
              <a:rPr lang="en-US" sz="2000" dirty="0"/>
              <a:t>Help policyholders better understand the cybercrime threat and how to mitigate the risk.</a:t>
            </a:r>
          </a:p>
          <a:p>
            <a:pPr>
              <a:lnSpc>
                <a:spcPct val="120000"/>
              </a:lnSpc>
              <a:buFont typeface="Arial" panose="020B0604020202020204" pitchFamily="34" charset="0"/>
              <a:buChar char="•"/>
            </a:pPr>
            <a:r>
              <a:rPr lang="en-US" sz="2000" dirty="0"/>
              <a:t>Add cybersecurity as a factor in choosing vendors. (Data location, compliance certifications, training process, policy/procedures on data governance).</a:t>
            </a:r>
          </a:p>
          <a:p>
            <a:pPr>
              <a:lnSpc>
                <a:spcPct val="120000"/>
              </a:lnSpc>
              <a:buFont typeface="Arial" panose="020B0604020202020204" pitchFamily="34" charset="0"/>
              <a:buChar char="•"/>
            </a:pPr>
            <a:r>
              <a:rPr lang="en-US" sz="2000" dirty="0"/>
              <a:t>Comprehensive Cyber Assessment every two years and regular defense upgrades.</a:t>
            </a:r>
          </a:p>
        </p:txBody>
      </p:sp>
      <p:pic>
        <p:nvPicPr>
          <p:cNvPr id="6" name="Picture 5">
            <a:extLst>
              <a:ext uri="{FF2B5EF4-FFF2-40B4-BE49-F238E27FC236}">
                <a16:creationId xmlns:a16="http://schemas.microsoft.com/office/drawing/2014/main" id="{12CA4E36-8004-AC66-6286-4355DA83D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40" y="6237514"/>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76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FB7118-36F1-3A93-67E8-F39F6D19CE3E}"/>
              </a:ext>
            </a:extLst>
          </p:cNvPr>
          <p:cNvSpPr>
            <a:spLocks noGrp="1"/>
          </p:cNvSpPr>
          <p:nvPr>
            <p:ph idx="1"/>
          </p:nvPr>
        </p:nvSpPr>
        <p:spPr>
          <a:xfrm>
            <a:off x="2625788" y="375557"/>
            <a:ext cx="8915400" cy="5998464"/>
          </a:xfrm>
        </p:spPr>
        <p:txBody>
          <a:bodyPr>
            <a:normAutofit fontScale="85000" lnSpcReduction="10000"/>
          </a:bodyPr>
          <a:lstStyle/>
          <a:p>
            <a:pPr marL="0" indent="0" algn="ctr">
              <a:buNone/>
            </a:pPr>
            <a:r>
              <a:rPr lang="en-US" sz="3300" b="1" dirty="0"/>
              <a:t>Final Takeaways </a:t>
            </a:r>
          </a:p>
          <a:p>
            <a:endParaRPr lang="en-US" dirty="0"/>
          </a:p>
          <a:p>
            <a:pPr>
              <a:buFont typeface="Arial" panose="020B0604020202020204" pitchFamily="34" charset="0"/>
              <a:buChar char="•"/>
            </a:pPr>
            <a:r>
              <a:rPr lang="en-US" sz="2400" dirty="0"/>
              <a:t>Cybersecurity must be constant because cybercrime is always changing, not just the direct attacks but those on vendors.</a:t>
            </a:r>
          </a:p>
          <a:p>
            <a:endParaRPr lang="en-US" sz="2400" dirty="0"/>
          </a:p>
          <a:p>
            <a:pPr>
              <a:buFont typeface="Arial" panose="020B0604020202020204" pitchFamily="34" charset="0"/>
              <a:buChar char="•"/>
            </a:pPr>
            <a:r>
              <a:rPr lang="en-US" sz="2400" dirty="0"/>
              <a:t>Firewalls and anti-virus tools have limited value, create false sense of security.</a:t>
            </a:r>
          </a:p>
          <a:p>
            <a:endParaRPr lang="en-US" sz="2400" dirty="0"/>
          </a:p>
          <a:p>
            <a:pPr>
              <a:buFont typeface="Arial" panose="020B0604020202020204" pitchFamily="34" charset="0"/>
              <a:buChar char="•"/>
            </a:pPr>
            <a:r>
              <a:rPr lang="en-US" sz="2400" dirty="0"/>
              <a:t>Prevention is the best defense -- demands staying two steps ahead of cybercriminals.</a:t>
            </a:r>
          </a:p>
          <a:p>
            <a:endParaRPr lang="en-US" sz="2400" dirty="0"/>
          </a:p>
          <a:p>
            <a:pPr>
              <a:buFont typeface="Arial" panose="020B0604020202020204" pitchFamily="34" charset="0"/>
              <a:buChar char="•"/>
            </a:pPr>
            <a:r>
              <a:rPr lang="en-US" sz="2400" dirty="0"/>
              <a:t>Do not assume, know your risks in detail with a cyber risk assessment and needed steps to fix weaknesses.</a:t>
            </a:r>
          </a:p>
          <a:p>
            <a:endParaRPr lang="en-US" sz="2400" dirty="0"/>
          </a:p>
          <a:p>
            <a:pPr>
              <a:buFont typeface="Arial" panose="020B0604020202020204" pitchFamily="34" charset="0"/>
              <a:buChar char="•"/>
            </a:pPr>
            <a:r>
              <a:rPr lang="en-US" sz="2400" dirty="0"/>
              <a:t>Become a cybersecurity advocate for your clients and their data.  You are selling more than insurance, you are selling TRUST.</a:t>
            </a:r>
          </a:p>
        </p:txBody>
      </p:sp>
      <p:pic>
        <p:nvPicPr>
          <p:cNvPr id="4" name="Picture 3">
            <a:extLst>
              <a:ext uri="{FF2B5EF4-FFF2-40B4-BE49-F238E27FC236}">
                <a16:creationId xmlns:a16="http://schemas.microsoft.com/office/drawing/2014/main" id="{0DECCE01-2873-CE2A-CDE1-328C12756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40" y="6237514"/>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84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73334-EFF6-3A81-6597-AC35020D6403}"/>
              </a:ext>
            </a:extLst>
          </p:cNvPr>
          <p:cNvSpPr>
            <a:spLocks noGrp="1"/>
          </p:cNvSpPr>
          <p:nvPr>
            <p:ph idx="1"/>
          </p:nvPr>
        </p:nvSpPr>
        <p:spPr>
          <a:xfrm>
            <a:off x="2328440" y="2810256"/>
            <a:ext cx="8915400" cy="3777622"/>
          </a:xfrm>
        </p:spPr>
        <p:txBody>
          <a:bodyPr>
            <a:normAutofit/>
          </a:bodyPr>
          <a:lstStyle/>
          <a:p>
            <a:pPr marL="0" indent="0" algn="ctr">
              <a:buNone/>
            </a:pPr>
            <a:r>
              <a:rPr lang="en-US" sz="4000" b="1" i="1" dirty="0"/>
              <a:t>SPECIAL OFFER</a:t>
            </a:r>
          </a:p>
        </p:txBody>
      </p:sp>
      <p:pic>
        <p:nvPicPr>
          <p:cNvPr id="4" name="Picture 3">
            <a:extLst>
              <a:ext uri="{FF2B5EF4-FFF2-40B4-BE49-F238E27FC236}">
                <a16:creationId xmlns:a16="http://schemas.microsoft.com/office/drawing/2014/main" id="{25FF2A8D-DD40-A18D-CBCB-7214AD3FE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40" y="6237514"/>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06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1E909-00A7-C0BA-131B-375C599014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B0082-A4C6-5E22-216F-8563C8B591A2}"/>
              </a:ext>
            </a:extLst>
          </p:cNvPr>
          <p:cNvSpPr>
            <a:spLocks noGrp="1"/>
          </p:cNvSpPr>
          <p:nvPr>
            <p:ph idx="1"/>
          </p:nvPr>
        </p:nvSpPr>
        <p:spPr>
          <a:xfrm>
            <a:off x="1896534" y="891387"/>
            <a:ext cx="9449037" cy="5188720"/>
          </a:xfrm>
        </p:spPr>
        <p:txBody>
          <a:bodyPr>
            <a:normAutofit/>
          </a:bodyPr>
          <a:lstStyle/>
          <a:p>
            <a:pPr marL="0" indent="0" algn="ctr">
              <a:buNone/>
            </a:pPr>
            <a:r>
              <a:rPr lang="en-US" sz="3600" b="1" i="1" u="sng" dirty="0"/>
              <a:t>THANK YOU!</a:t>
            </a:r>
          </a:p>
          <a:p>
            <a:pPr>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defTabSz="685800">
              <a:lnSpc>
                <a:spcPct val="90000"/>
              </a:lnSpc>
              <a:spcBef>
                <a:spcPts val="750"/>
              </a:spcBef>
              <a:buFont typeface="Arial" panose="020B0604020202020204" pitchFamily="34" charset="0"/>
              <a:buChar char="•"/>
            </a:pPr>
            <a:r>
              <a:rPr lang="en-US" altLang="en-US" sz="2800" b="1" dirty="0">
                <a:latin typeface="Calibri" panose="020F0502020204030204" pitchFamily="34" charset="0"/>
                <a:cs typeface="Calibri" panose="020F0502020204030204" pitchFamily="34" charset="0"/>
              </a:rPr>
              <a:t>Website: </a:t>
            </a:r>
            <a:r>
              <a:rPr lang="en-US" altLang="en-US" sz="2800" b="1"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www.wetzelandassociates.com</a:t>
            </a:r>
            <a:endParaRPr lang="en-US" altLang="en-US" sz="2800" b="1" dirty="0">
              <a:latin typeface="Calibri" panose="020F0502020204030204" pitchFamily="34" charset="0"/>
              <a:cs typeface="Calibri" panose="020F0502020204030204" pitchFamily="34" charset="0"/>
            </a:endParaRPr>
          </a:p>
          <a:p>
            <a:pPr marL="0" indent="0" defTabSz="685800">
              <a:lnSpc>
                <a:spcPct val="90000"/>
              </a:lnSpc>
              <a:spcBef>
                <a:spcPts val="750"/>
              </a:spcBef>
              <a:buFont typeface="Garamond" pitchFamily="18" charset="0"/>
              <a:buNone/>
            </a:pPr>
            <a:endParaRPr lang="en-US" altLang="en-US" sz="2800" b="1" dirty="0">
              <a:latin typeface="Calibri" panose="020F0502020204030204" pitchFamily="34" charset="0"/>
              <a:cs typeface="Calibri" panose="020F0502020204030204" pitchFamily="34" charset="0"/>
            </a:endParaRPr>
          </a:p>
          <a:p>
            <a:pPr defTabSz="685800">
              <a:lnSpc>
                <a:spcPct val="90000"/>
              </a:lnSpc>
              <a:spcBef>
                <a:spcPts val="750"/>
              </a:spcBef>
              <a:buClrTx/>
              <a:buFont typeface="Arial" panose="020B0604020202020204" pitchFamily="34" charset="0"/>
              <a:buChar char="•"/>
              <a:defRPr/>
            </a:pPr>
            <a:r>
              <a:rPr lang="en-US" altLang="en-US" sz="2800" b="1" dirty="0">
                <a:latin typeface="Calibri"/>
              </a:rPr>
              <a:t>Email us at </a:t>
            </a:r>
            <a:r>
              <a:rPr lang="en-US" altLang="en-US" sz="2800" b="1" dirty="0">
                <a:latin typeface="Calibri"/>
                <a:hlinkClick r:id="rId3">
                  <a:extLst>
                    <a:ext uri="{A12FA001-AC4F-418D-AE19-62706E023703}">
                      <ahyp:hlinkClr xmlns:ahyp="http://schemas.microsoft.com/office/drawing/2018/hyperlinkcolor" val="tx"/>
                    </a:ext>
                  </a:extLst>
                </a:hlinkClick>
              </a:rPr>
              <a:t>twetzel@wetzelassoc.com</a:t>
            </a:r>
            <a:endParaRPr lang="en-US" altLang="en-US" sz="2800" b="1" dirty="0">
              <a:latin typeface="Calibri"/>
            </a:endParaRPr>
          </a:p>
          <a:p>
            <a:pPr marL="171450" indent="-171450" defTabSz="685800">
              <a:lnSpc>
                <a:spcPct val="90000"/>
              </a:lnSpc>
              <a:spcBef>
                <a:spcPts val="750"/>
              </a:spcBef>
              <a:buClrTx/>
              <a:buFont typeface="Arial" panose="020B0604020202020204" pitchFamily="34" charset="0"/>
              <a:buChar char="•"/>
              <a:defRPr/>
            </a:pPr>
            <a:endParaRPr lang="en-US" altLang="en-US" sz="2800" b="1" dirty="0">
              <a:latin typeface="Calibri"/>
            </a:endParaRPr>
          </a:p>
          <a:p>
            <a:pPr defTabSz="685800">
              <a:lnSpc>
                <a:spcPct val="90000"/>
              </a:lnSpc>
              <a:spcBef>
                <a:spcPts val="750"/>
              </a:spcBef>
              <a:buClrTx/>
              <a:buFont typeface="Arial" panose="020B0604020202020204" pitchFamily="34" charset="0"/>
              <a:buChar char="•"/>
              <a:defRPr/>
            </a:pPr>
            <a:r>
              <a:rPr lang="en-US" altLang="en-US" sz="2800" b="1" dirty="0">
                <a:latin typeface="Calibri"/>
              </a:rPr>
              <a:t>Phone:  Call or text at 708-446-2973.</a:t>
            </a:r>
          </a:p>
          <a:p>
            <a:pPr marL="171450" indent="-171450" defTabSz="685800">
              <a:lnSpc>
                <a:spcPct val="90000"/>
              </a:lnSpc>
              <a:spcBef>
                <a:spcPts val="750"/>
              </a:spcBef>
              <a:buClrTx/>
              <a:buFont typeface="Arial" panose="020B0604020202020204" pitchFamily="34" charset="0"/>
              <a:buChar char="•"/>
              <a:defRPr/>
            </a:pPr>
            <a:endParaRPr lang="en-US" altLang="en-US" sz="2800" b="1" dirty="0">
              <a:latin typeface="Calibri"/>
            </a:endParaRPr>
          </a:p>
          <a:p>
            <a:pPr defTabSz="685800">
              <a:lnSpc>
                <a:spcPct val="90000"/>
              </a:lnSpc>
              <a:spcBef>
                <a:spcPts val="750"/>
              </a:spcBef>
              <a:buClrTx/>
              <a:buFont typeface="Arial" panose="020B0604020202020204" pitchFamily="34" charset="0"/>
              <a:buChar char="•"/>
              <a:defRPr/>
            </a:pPr>
            <a:r>
              <a:rPr lang="en-US" altLang="en-US" sz="2800" b="1" dirty="0">
                <a:latin typeface="Calibri"/>
              </a:rPr>
              <a:t>Calendly: </a:t>
            </a:r>
            <a:r>
              <a:rPr lang="en-US" sz="2800" b="1" u="sng" dirty="0">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https://calendly.com/twetzel-1</a:t>
            </a:r>
            <a:endParaRPr lang="en-US" altLang="en-US" sz="2800" b="1" dirty="0">
              <a:latin typeface="Calibri"/>
            </a:endParaRPr>
          </a:p>
          <a:p>
            <a:pPr marL="0" indent="0" algn="ctr">
              <a:buNone/>
            </a:pPr>
            <a:endParaRPr lang="en-US" sz="2400" dirty="0"/>
          </a:p>
          <a:p>
            <a:pPr marL="0" indent="0" algn="ctr">
              <a:buNone/>
            </a:pPr>
            <a:endParaRPr lang="en-US" sz="2400" dirty="0"/>
          </a:p>
        </p:txBody>
      </p:sp>
      <p:pic>
        <p:nvPicPr>
          <p:cNvPr id="2" name="Picture 1">
            <a:extLst>
              <a:ext uri="{FF2B5EF4-FFF2-40B4-BE49-F238E27FC236}">
                <a16:creationId xmlns:a16="http://schemas.microsoft.com/office/drawing/2014/main" id="{64CD78B0-857F-0F00-8B6F-9E0B1A6CC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EC473D7-DD36-5821-135A-4B0C0C4A9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256" y="2057176"/>
            <a:ext cx="3200847" cy="3200847"/>
          </a:xfrm>
          <a:prstGeom prst="rect">
            <a:avLst/>
          </a:prstGeom>
        </p:spPr>
      </p:pic>
    </p:spTree>
    <p:extLst>
      <p:ext uri="{BB962C8B-B14F-4D97-AF65-F5344CB8AC3E}">
        <p14:creationId xmlns:p14="http://schemas.microsoft.com/office/powerpoint/2010/main" val="75554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12316-3EDC-06F9-F545-E640EC3B826D}"/>
              </a:ext>
            </a:extLst>
          </p:cNvPr>
          <p:cNvSpPr>
            <a:spLocks noGrp="1"/>
          </p:cNvSpPr>
          <p:nvPr>
            <p:ph idx="1"/>
          </p:nvPr>
        </p:nvSpPr>
        <p:spPr>
          <a:xfrm>
            <a:off x="2083308" y="1207008"/>
            <a:ext cx="8915400" cy="5513832"/>
          </a:xfrm>
        </p:spPr>
        <p:txBody>
          <a:bodyPr>
            <a:normAutofit/>
          </a:bodyPr>
          <a:lstStyle/>
          <a:p>
            <a:pPr>
              <a:buFont typeface="Arial" panose="020B0604020202020204" pitchFamily="34" charset="0"/>
              <a:buChar char="•"/>
            </a:pPr>
            <a:r>
              <a:rPr lang="en-US" sz="2400" dirty="0"/>
              <a:t>91% of small businesses believe AI will drive future growth, with 77% planning to adopt new technologies, including AI.</a:t>
            </a:r>
          </a:p>
          <a:p>
            <a:pPr>
              <a:buFont typeface="Arial" panose="020B0604020202020204" pitchFamily="34" charset="0"/>
              <a:buChar char="•"/>
            </a:pPr>
            <a:r>
              <a:rPr lang="en-US" sz="2400" dirty="0"/>
              <a:t>75% of SMBs are at least experimenting with AI, with growing businesses leading in adoption at 83%.</a:t>
            </a:r>
          </a:p>
          <a:p>
            <a:pPr>
              <a:buFont typeface="Arial" panose="020B0604020202020204" pitchFamily="34" charset="0"/>
              <a:buChar char="•"/>
            </a:pPr>
            <a:r>
              <a:rPr lang="en-US" sz="2400" dirty="0"/>
              <a:t>It’s all about efficiency. You're doing 10 jobs. Your team is stretched. Cash is tight, time is tighter, and competition is relentless.</a:t>
            </a:r>
          </a:p>
          <a:p>
            <a:pPr>
              <a:buFont typeface="Arial" panose="020B0604020202020204" pitchFamily="34" charset="0"/>
              <a:buChar char="•"/>
            </a:pPr>
            <a:r>
              <a:rPr lang="en-US" sz="2400" dirty="0"/>
              <a:t>59% of insurance sector breaches caused by third-party attacks.</a:t>
            </a:r>
          </a:p>
          <a:p>
            <a:pPr marL="0" indent="0">
              <a:buNone/>
            </a:pPr>
            <a:endParaRPr lang="en-US" sz="2400" dirty="0"/>
          </a:p>
        </p:txBody>
      </p:sp>
      <p:pic>
        <p:nvPicPr>
          <p:cNvPr id="6" name="Picture 5">
            <a:extLst>
              <a:ext uri="{FF2B5EF4-FFF2-40B4-BE49-F238E27FC236}">
                <a16:creationId xmlns:a16="http://schemas.microsoft.com/office/drawing/2014/main" id="{52C556E7-5EF5-CE99-6ACE-519D89CD0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32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F38A7-3D8A-9344-699C-0632117A7D80}"/>
              </a:ext>
            </a:extLst>
          </p:cNvPr>
          <p:cNvSpPr>
            <a:spLocks noGrp="1"/>
          </p:cNvSpPr>
          <p:nvPr>
            <p:ph idx="1"/>
          </p:nvPr>
        </p:nvSpPr>
        <p:spPr>
          <a:xfrm>
            <a:off x="2019300" y="1091012"/>
            <a:ext cx="8915400" cy="3777622"/>
          </a:xfrm>
        </p:spPr>
        <p:txBody>
          <a:bodyPr>
            <a:noAutofit/>
          </a:bodyPr>
          <a:lstStyle/>
          <a:p>
            <a:pPr marL="0" indent="0">
              <a:lnSpc>
                <a:spcPct val="150000"/>
              </a:lnSpc>
              <a:buNone/>
            </a:pPr>
            <a:endParaRPr lang="en-US" sz="2400" dirty="0"/>
          </a:p>
          <a:p>
            <a:pPr marL="0" indent="0" algn="ctr">
              <a:lnSpc>
                <a:spcPct val="150000"/>
              </a:lnSpc>
              <a:buNone/>
            </a:pPr>
            <a:r>
              <a:rPr lang="en-US" sz="3600" b="1" i="1" dirty="0"/>
              <a:t>Rapid Evolution of LLMs</a:t>
            </a:r>
          </a:p>
          <a:p>
            <a:pPr marL="0" indent="0" algn="ctr">
              <a:lnSpc>
                <a:spcPct val="150000"/>
              </a:lnSpc>
              <a:buNone/>
            </a:pPr>
            <a:r>
              <a:rPr lang="en-US" sz="2400" dirty="0"/>
              <a:t>GPT, Copilot, Claude, </a:t>
            </a:r>
            <a:r>
              <a:rPr lang="en-US" sz="2400" dirty="0" err="1"/>
              <a:t>Nemotron</a:t>
            </a:r>
            <a:r>
              <a:rPr lang="en-US" sz="2400" dirty="0"/>
              <a:t>, Gemini, </a:t>
            </a:r>
            <a:r>
              <a:rPr lang="en-US" sz="2400" dirty="0" err="1"/>
              <a:t>LLaMa</a:t>
            </a:r>
            <a:r>
              <a:rPr lang="en-US" sz="2400" dirty="0"/>
              <a:t>, Qwen, Mistral, </a:t>
            </a:r>
            <a:r>
              <a:rPr lang="en-US" sz="2400" dirty="0" err="1"/>
              <a:t>CommandR</a:t>
            </a:r>
            <a:r>
              <a:rPr lang="en-US" sz="2400" dirty="0"/>
              <a:t>, DeepSeek, Grok, </a:t>
            </a:r>
            <a:r>
              <a:rPr lang="en-US" sz="2400" dirty="0" err="1"/>
              <a:t>Inflection,Gemma</a:t>
            </a:r>
            <a:r>
              <a:rPr lang="en-US" sz="2400" dirty="0"/>
              <a:t>, Jamba, Pythia, Falcon</a:t>
            </a:r>
          </a:p>
          <a:p>
            <a:pPr marL="0" indent="0">
              <a:lnSpc>
                <a:spcPct val="150000"/>
              </a:lnSpc>
              <a:buNone/>
            </a:pPr>
            <a:endParaRPr lang="en-US" sz="2400" dirty="0"/>
          </a:p>
        </p:txBody>
      </p:sp>
      <p:pic>
        <p:nvPicPr>
          <p:cNvPr id="6" name="Picture 5">
            <a:extLst>
              <a:ext uri="{FF2B5EF4-FFF2-40B4-BE49-F238E27FC236}">
                <a16:creationId xmlns:a16="http://schemas.microsoft.com/office/drawing/2014/main" id="{98435B90-D429-729D-8E72-A7790E2BA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91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F38A7-3D8A-9344-699C-0632117A7D80}"/>
              </a:ext>
            </a:extLst>
          </p:cNvPr>
          <p:cNvSpPr>
            <a:spLocks noGrp="1"/>
          </p:cNvSpPr>
          <p:nvPr>
            <p:ph idx="1"/>
          </p:nvPr>
        </p:nvSpPr>
        <p:spPr>
          <a:xfrm>
            <a:off x="2497865" y="1424298"/>
            <a:ext cx="8915400" cy="3777622"/>
          </a:xfrm>
        </p:spPr>
        <p:txBody>
          <a:bodyPr>
            <a:noAutofit/>
          </a:bodyPr>
          <a:lstStyle/>
          <a:p>
            <a:pPr marL="0" indent="0">
              <a:lnSpc>
                <a:spcPct val="150000"/>
              </a:lnSpc>
              <a:buNone/>
            </a:pPr>
            <a:endParaRPr lang="en-US" sz="2400" dirty="0"/>
          </a:p>
          <a:p>
            <a:pPr marL="0" indent="0">
              <a:lnSpc>
                <a:spcPct val="150000"/>
              </a:lnSpc>
              <a:buNone/>
            </a:pPr>
            <a:r>
              <a:rPr lang="en-US" sz="3600" b="1" i="1" dirty="0"/>
              <a:t>        Explosive Cybercrime Growth </a:t>
            </a:r>
          </a:p>
          <a:p>
            <a:pPr marL="0" indent="0" algn="ctr">
              <a:lnSpc>
                <a:spcPct val="150000"/>
              </a:lnSpc>
              <a:buNone/>
            </a:pPr>
            <a:r>
              <a:rPr lang="en-US" sz="2400" dirty="0"/>
              <a:t>Cyber criminals hijacked 9%</a:t>
            </a:r>
          </a:p>
          <a:p>
            <a:pPr marL="0" indent="0" algn="ctr">
              <a:lnSpc>
                <a:spcPct val="150000"/>
              </a:lnSpc>
              <a:buNone/>
            </a:pPr>
            <a:r>
              <a:rPr lang="en-US" sz="2400" dirty="0"/>
              <a:t> of the world economy last year.</a:t>
            </a:r>
          </a:p>
          <a:p>
            <a:pPr marL="0" indent="0">
              <a:lnSpc>
                <a:spcPct val="150000"/>
              </a:lnSpc>
              <a:buNone/>
            </a:pPr>
            <a:r>
              <a:rPr lang="en-US" sz="2400" dirty="0"/>
              <a:t>  </a:t>
            </a:r>
          </a:p>
        </p:txBody>
      </p:sp>
      <p:pic>
        <p:nvPicPr>
          <p:cNvPr id="6" name="Picture 5">
            <a:extLst>
              <a:ext uri="{FF2B5EF4-FFF2-40B4-BE49-F238E27FC236}">
                <a16:creationId xmlns:a16="http://schemas.microsoft.com/office/drawing/2014/main" id="{98435B90-D429-729D-8E72-A7790E2BA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extBox 4">
            <a:extLst>
              <a:ext uri="{FF2B5EF4-FFF2-40B4-BE49-F238E27FC236}">
                <a16:creationId xmlns:a16="http://schemas.microsoft.com/office/drawing/2014/main" id="{50F647F5-B8AF-C189-03C2-00F006401811}"/>
              </a:ext>
            </a:extLst>
          </p:cNvPr>
          <p:cNvGraphicFramePr/>
          <p:nvPr/>
        </p:nvGraphicFramePr>
        <p:xfrm>
          <a:off x="2758155" y="-3617654"/>
          <a:ext cx="6097424"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20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EB872F-26BD-6E0E-E54B-5FA838410A18}"/>
              </a:ext>
            </a:extLst>
          </p:cNvPr>
          <p:cNvPicPr>
            <a:picLocks noGrp="1" noChangeAspect="1"/>
          </p:cNvPicPr>
          <p:nvPr>
            <p:ph idx="1"/>
          </p:nvPr>
        </p:nvPicPr>
        <p:blipFill>
          <a:blip r:embed="rId2"/>
          <a:stretch>
            <a:fillRect/>
          </a:stretch>
        </p:blipFill>
        <p:spPr>
          <a:xfrm>
            <a:off x="3503776" y="958760"/>
            <a:ext cx="5802594" cy="4519093"/>
          </a:xfrm>
        </p:spPr>
      </p:pic>
      <p:pic>
        <p:nvPicPr>
          <p:cNvPr id="4" name="Picture 3">
            <a:extLst>
              <a:ext uri="{FF2B5EF4-FFF2-40B4-BE49-F238E27FC236}">
                <a16:creationId xmlns:a16="http://schemas.microsoft.com/office/drawing/2014/main" id="{81801460-03A5-9F79-CFDA-B5495D1BD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2C1FDC-B6E9-C53D-41DB-DC6088FBE121}"/>
              </a:ext>
            </a:extLst>
          </p:cNvPr>
          <p:cNvPicPr>
            <a:picLocks noGrp="1" noChangeAspect="1"/>
          </p:cNvPicPr>
          <p:nvPr>
            <p:ph idx="1"/>
          </p:nvPr>
        </p:nvPicPr>
        <p:blipFill>
          <a:blip r:embed="rId2"/>
          <a:stretch>
            <a:fillRect/>
          </a:stretch>
        </p:blipFill>
        <p:spPr>
          <a:xfrm>
            <a:off x="3695283" y="1401914"/>
            <a:ext cx="5594272" cy="3778250"/>
          </a:xfrm>
        </p:spPr>
      </p:pic>
      <p:pic>
        <p:nvPicPr>
          <p:cNvPr id="6" name="Picture 5">
            <a:extLst>
              <a:ext uri="{FF2B5EF4-FFF2-40B4-BE49-F238E27FC236}">
                <a16:creationId xmlns:a16="http://schemas.microsoft.com/office/drawing/2014/main" id="{F055951A-502A-4390-D6AE-FC4285330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4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1D8DC2-7041-C64A-F1B3-35965B9AB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943600"/>
            <a:ext cx="2819400" cy="27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BB79A0FA-9C16-4A07-571D-306464C01463}"/>
              </a:ext>
            </a:extLst>
          </p:cNvPr>
          <p:cNvSpPr txBox="1"/>
          <p:nvPr/>
        </p:nvSpPr>
        <p:spPr>
          <a:xfrm>
            <a:off x="2985947" y="3514550"/>
            <a:ext cx="7665578" cy="738664"/>
          </a:xfrm>
          <a:prstGeom prst="rect">
            <a:avLst/>
          </a:prstGeom>
          <a:noFill/>
        </p:spPr>
        <p:txBody>
          <a:bodyPr wrap="square">
            <a:spAutoFit/>
          </a:bodyPr>
          <a:lstStyle/>
          <a:p>
            <a:r>
              <a:rPr lang="en-US" sz="2400" dirty="0"/>
              <a:t>We are </a:t>
            </a:r>
            <a:r>
              <a:rPr lang="en-US" sz="2400" b="1" i="1" dirty="0"/>
              <a:t>all </a:t>
            </a:r>
            <a:r>
              <a:rPr lang="en-US" sz="2400" dirty="0"/>
              <a:t>connected in the digital world.</a:t>
            </a:r>
          </a:p>
          <a:p>
            <a:endParaRPr lang="en-US" dirty="0"/>
          </a:p>
        </p:txBody>
      </p:sp>
      <p:sp>
        <p:nvSpPr>
          <p:cNvPr id="2" name="AutoShape 2" descr="CrowdStrike Logo">
            <a:extLst>
              <a:ext uri="{FF2B5EF4-FFF2-40B4-BE49-F238E27FC236}">
                <a16:creationId xmlns:a16="http://schemas.microsoft.com/office/drawing/2014/main" id="{A19AC84F-E876-D134-8BC4-3903099F66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rowdStrike Logo">
            <a:extLst>
              <a:ext uri="{FF2B5EF4-FFF2-40B4-BE49-F238E27FC236}">
                <a16:creationId xmlns:a16="http://schemas.microsoft.com/office/drawing/2014/main" id="{A163A7E4-5026-3929-1B61-A2DEE8D4E58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658A1069-6112-DEFA-9686-A38A7FA7D03A}"/>
              </a:ext>
            </a:extLst>
          </p:cNvPr>
          <p:cNvPicPr>
            <a:picLocks noChangeAspect="1"/>
          </p:cNvPicPr>
          <p:nvPr/>
        </p:nvPicPr>
        <p:blipFill>
          <a:blip r:embed="rId3"/>
          <a:stretch>
            <a:fillRect/>
          </a:stretch>
        </p:blipFill>
        <p:spPr>
          <a:xfrm>
            <a:off x="2380261" y="1938391"/>
            <a:ext cx="3204672" cy="804976"/>
          </a:xfrm>
          <a:prstGeom prst="rect">
            <a:avLst/>
          </a:prstGeom>
        </p:spPr>
      </p:pic>
      <p:pic>
        <p:nvPicPr>
          <p:cNvPr id="4" name="Picture 3">
            <a:extLst>
              <a:ext uri="{FF2B5EF4-FFF2-40B4-BE49-F238E27FC236}">
                <a16:creationId xmlns:a16="http://schemas.microsoft.com/office/drawing/2014/main" id="{442ED45B-BC2A-A2A3-4761-E16CC9BF9592}"/>
              </a:ext>
            </a:extLst>
          </p:cNvPr>
          <p:cNvPicPr>
            <a:picLocks noChangeAspect="1"/>
          </p:cNvPicPr>
          <p:nvPr/>
        </p:nvPicPr>
        <p:blipFill>
          <a:blip r:embed="rId4"/>
          <a:stretch>
            <a:fillRect/>
          </a:stretch>
        </p:blipFill>
        <p:spPr>
          <a:xfrm>
            <a:off x="7369001" y="1938391"/>
            <a:ext cx="1276190" cy="857143"/>
          </a:xfrm>
          <a:prstGeom prst="rect">
            <a:avLst/>
          </a:prstGeom>
        </p:spPr>
      </p:pic>
    </p:spTree>
    <p:extLst>
      <p:ext uri="{BB962C8B-B14F-4D97-AF65-F5344CB8AC3E}">
        <p14:creationId xmlns:p14="http://schemas.microsoft.com/office/powerpoint/2010/main" val="30928717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BBEFBA5E3864C8021223B9EFB4587" ma:contentTypeVersion="" ma:contentTypeDescription="Create a new document." ma:contentTypeScope="" ma:versionID="01fe6710f59a81775746fd201858adc7">
  <xsd:schema xmlns:xsd="http://www.w3.org/2001/XMLSchema" xmlns:xs="http://www.w3.org/2001/XMLSchema" xmlns:p="http://schemas.microsoft.com/office/2006/metadata/properties" xmlns:ns2="f8fefa43-e382-4e17-8ef6-d62310d43086" targetNamespace="http://schemas.microsoft.com/office/2006/metadata/properties" ma:root="true" ma:fieldsID="6628ebae0951018a5e964545d8b1aed1" ns2:_="">
    <xsd:import namespace="f8fefa43-e382-4e17-8ef6-d62310d430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efa43-e382-4e17-8ef6-d62310d430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DE4B75-C101-489E-9963-EE71B2524FC6}"/>
</file>

<file path=customXml/itemProps2.xml><?xml version="1.0" encoding="utf-8"?>
<ds:datastoreItem xmlns:ds="http://schemas.openxmlformats.org/officeDocument/2006/customXml" ds:itemID="{175EBF1A-BE10-431A-AA3E-785B713F213D}"/>
</file>

<file path=customXml/itemProps3.xml><?xml version="1.0" encoding="utf-8"?>
<ds:datastoreItem xmlns:ds="http://schemas.openxmlformats.org/officeDocument/2006/customXml" ds:itemID="{228CFE16-1980-48AF-A51D-022CA4A42B6C}"/>
</file>

<file path=docProps/app.xml><?xml version="1.0" encoding="utf-8"?>
<Properties xmlns="http://schemas.openxmlformats.org/officeDocument/2006/extended-properties" xmlns:vt="http://schemas.openxmlformats.org/officeDocument/2006/docPropsVTypes">
  <Template>A SWORD WITH TWO EDGES - HOW AGENCIES MUST NAVIGATE ARTIFICAL INTELLIGENCE AND CYBERCRIME [Autosaved]</Template>
  <TotalTime>29969</TotalTime>
  <Words>1658</Words>
  <Application>Microsoft Office PowerPoint</Application>
  <PresentationFormat>Widescreen</PresentationFormat>
  <Paragraphs>205</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Arial</vt:lpstr>
      <vt:lpstr>Calibri</vt:lpstr>
      <vt:lpstr>Century Gothic</vt:lpstr>
      <vt:lpstr>Garamond</vt:lpstr>
      <vt:lpstr>Inter</vt:lpstr>
      <vt:lpstr>Open Sans</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Wetzel</dc:creator>
  <cp:lastModifiedBy>Thomas Wetzel</cp:lastModifiedBy>
  <cp:revision>25</cp:revision>
  <dcterms:created xsi:type="dcterms:W3CDTF">2025-03-23T17:36:28Z</dcterms:created>
  <dcterms:modified xsi:type="dcterms:W3CDTF">2026-03-23T20:02:15Z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0x010100F5DBBEFBA5E3864C8021223B9EFB4587</vt:lpwstr>
  </property>
</Properties>
</file>