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5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8" r:id="rId3"/>
    <p:sldId id="533" r:id="rId4"/>
    <p:sldId id="534" r:id="rId5"/>
    <p:sldId id="535" r:id="rId6"/>
    <p:sldId id="536" r:id="rId7"/>
    <p:sldId id="537" r:id="rId8"/>
    <p:sldId id="473" r:id="rId9"/>
    <p:sldId id="538" r:id="rId10"/>
    <p:sldId id="476" r:id="rId11"/>
    <p:sldId id="563" r:id="rId12"/>
    <p:sldId id="560" r:id="rId13"/>
    <p:sldId id="552" r:id="rId14"/>
    <p:sldId id="553" r:id="rId15"/>
    <p:sldId id="554" r:id="rId16"/>
    <p:sldId id="561" r:id="rId17"/>
    <p:sldId id="562" r:id="rId18"/>
    <p:sldId id="257" r:id="rId19"/>
    <p:sldId id="284" r:id="rId20"/>
    <p:sldId id="271" r:id="rId21"/>
    <p:sldId id="272" r:id="rId22"/>
    <p:sldId id="273" r:id="rId23"/>
    <p:sldId id="259" r:id="rId24"/>
    <p:sldId id="260" r:id="rId25"/>
    <p:sldId id="261" r:id="rId26"/>
    <p:sldId id="275" r:id="rId27"/>
    <p:sldId id="276" r:id="rId28"/>
    <p:sldId id="274" r:id="rId29"/>
    <p:sldId id="566" r:id="rId30"/>
    <p:sldId id="263" r:id="rId31"/>
    <p:sldId id="264" r:id="rId32"/>
    <p:sldId id="277" r:id="rId33"/>
    <p:sldId id="278" r:id="rId34"/>
    <p:sldId id="265" r:id="rId35"/>
    <p:sldId id="266" r:id="rId36"/>
    <p:sldId id="267" r:id="rId37"/>
    <p:sldId id="268" r:id="rId38"/>
    <p:sldId id="269" r:id="rId39"/>
    <p:sldId id="279" r:id="rId40"/>
    <p:sldId id="280" r:id="rId41"/>
    <p:sldId id="281" r:id="rId42"/>
    <p:sldId id="282" r:id="rId43"/>
    <p:sldId id="283" r:id="rId44"/>
    <p:sldId id="270" r:id="rId45"/>
    <p:sldId id="565" r:id="rId4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01" autoAdjust="0"/>
    <p:restoredTop sz="94648" autoAdjust="0"/>
  </p:normalViewPr>
  <p:slideViewPr>
    <p:cSldViewPr>
      <p:cViewPr varScale="1">
        <p:scale>
          <a:sx n="47" d="100"/>
          <a:sy n="47" d="100"/>
        </p:scale>
        <p:origin x="232" y="1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DCAEF7-30CB-614C-A871-957F74059A8E}" type="datetimeFigureOut">
              <a:rPr lang="en-US" smtClean="0"/>
              <a:t>3/26/26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40CA4-34BC-704C-985F-855B759A7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6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atalyit.com/guides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39BE1-8B93-E143-827E-086BB27BFD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970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2D348-E39D-E1EF-0716-CD6842CBF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183405-DB24-45C8-4367-C9BC085A91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FC04C3-2902-826D-5A72-6BFC58FA2C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71C02-D255-1B70-D117-1E47693EE6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2ECFC-DD97-45D7-BEEC-9B1F3678EC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25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https://catalyit.com/guides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Catalyit Guides &amp; Resources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hlinkClick r:id="rId3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Explore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Catalyit’s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insider-created guides to compare insurance tech solutions, save time, and make smarter decisions for your agency.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catalyit.com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 3 Most-Viewed Guides   1.  AI Guide   2... by Jason Furst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Jason Furst (External)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5:08 PM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 3 Most-Viewed Guides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  1.  AI Guide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  2.  Starting an Agency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  3.  Quoting Platforms – Personal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51280-752E-DC4E-BB6D-BAB84EA7DC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32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51280-752E-DC4E-BB6D-BAB84EA7DC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40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51280-752E-DC4E-BB6D-BAB84EA7DC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1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69595-AECE-6A0D-7713-3A3D8B9A2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190F35-D610-B6AF-D905-9E2E6533B4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7F79A6-D6B1-9ABC-DD6E-04B8856E91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6A069D-80CD-A56C-5BD0-8167968455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2ECFC-DD97-45D7-BEEC-9B1F3678EC2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48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3E4AA1-488B-6954-0D72-1E09E4256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200" y="304800"/>
            <a:ext cx="3200400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26C41-4C8D-50BA-851F-A883A7D87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B8CDC1-8900-7712-66B2-A3990CED59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06" b="8106"/>
          <a:stretch/>
        </p:blipFill>
        <p:spPr>
          <a:xfrm>
            <a:off x="2414544" y="1066676"/>
            <a:ext cx="11407771" cy="700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67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C2625-F460-FD85-FDC7-D846FFDD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E5B6754-43E2-3898-A9E2-D3ECB5CCE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1015645"/>
            <a:ext cx="14020800" cy="17674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9600" b="1" dirty="0"/>
              <a:t>Take the Tech Assessment</a:t>
            </a:r>
            <a:endParaRPr lang="en-US" sz="3733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FB5BBB-5DFB-FD3B-0F07-18C345DDB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2211" y="3433333"/>
            <a:ext cx="4343451" cy="432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52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C881-654E-2F22-690C-987C1E14D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952" y="852129"/>
            <a:ext cx="6386237" cy="4995512"/>
          </a:xfrm>
        </p:spPr>
        <p:txBody>
          <a:bodyPr vert="horz" lIns="121920" tIns="60960" rIns="121920" bIns="60960" rtlCol="0" anchor="b">
            <a:normAutofit/>
          </a:bodyPr>
          <a:lstStyle/>
          <a:p>
            <a:pPr algn="r"/>
            <a:r>
              <a:rPr lang="en-US" sz="6400" b="1"/>
              <a:t>GUIDES &amp; reviews</a:t>
            </a:r>
          </a:p>
        </p:txBody>
      </p:sp>
      <p:pic>
        <p:nvPicPr>
          <p:cNvPr id="4" name="Picture 3" descr="A screenshot of a website&#10;&#10;AI-generated content may be incorrect.">
            <a:extLst>
              <a:ext uri="{FF2B5EF4-FFF2-40B4-BE49-F238E27FC236}">
                <a16:creationId xmlns:a16="http://schemas.microsoft.com/office/drawing/2014/main" id="{2BB96173-CACB-BAF6-122F-76F0D98CE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9168" y="852130"/>
            <a:ext cx="6541848" cy="7433919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5FCA24-ED6A-F07C-88BF-33E4ABEF7A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20" y="1676400"/>
            <a:ext cx="58293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51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A95603A-D950-75FB-E5D5-D1705D3E0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27" y="475902"/>
            <a:ext cx="14357684" cy="8016053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29380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8E31594-0429-2CBD-4585-763B3E2209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95" r="1" b="16857"/>
          <a:stretch>
            <a:fillRect/>
          </a:stretch>
        </p:blipFill>
        <p:spPr>
          <a:xfrm>
            <a:off x="857956" y="857956"/>
            <a:ext cx="14540088" cy="742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18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4A2EF98-4504-CE53-676C-06F9BE3B3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234" y="59541"/>
            <a:ext cx="11336623" cy="908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88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D7C6B2F-65B2-7AB0-4319-D42B0B03B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696" y="392092"/>
            <a:ext cx="11662609" cy="8359816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53658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35028-F5A4-8312-92F8-4620A9F90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093A62C-A261-1C46-F9E5-9F4D1F8E9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78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53480" y="4231985"/>
            <a:ext cx="15549040" cy="2702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66"/>
              </a:lnSpc>
            </a:pPr>
            <a:r>
              <a:rPr lang="en-US" sz="8888" b="1" spc="-88" dirty="0">
                <a:latin typeface="Agrandir Medium"/>
                <a:ea typeface="Agrandir Medium"/>
                <a:cs typeface="Agrandir Medium"/>
                <a:sym typeface="Agrandir Medium"/>
              </a:rPr>
              <a:t>We make understanding insurance tech EASY.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5F1694-B6B7-A880-94CB-EE8FB4212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50" y="266702"/>
            <a:ext cx="58293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04961"/>
      </p:ext>
    </p:extLst>
  </p:cSld>
  <p:clrMapOvr>
    <a:masterClrMapping/>
  </p:clrMapOvr>
  <p:transition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75D8CA-E2DD-39D2-6C00-B99B012C399F}"/>
              </a:ext>
            </a:extLst>
          </p:cNvPr>
          <p:cNvSpPr/>
          <p:nvPr/>
        </p:nvSpPr>
        <p:spPr>
          <a:xfrm>
            <a:off x="1346200" y="5943600"/>
            <a:ext cx="1905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F1B0A2-87B8-5167-C993-3F1109111C6A}"/>
              </a:ext>
            </a:extLst>
          </p:cNvPr>
          <p:cNvSpPr txBox="1"/>
          <p:nvPr/>
        </p:nvSpPr>
        <p:spPr>
          <a:xfrm>
            <a:off x="1346200" y="5943600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Sembley</a:t>
            </a:r>
            <a:endParaRPr lang="en-US" sz="2200" dirty="0"/>
          </a:p>
          <a:p>
            <a:pPr algn="ctr"/>
            <a:r>
              <a:rPr lang="en-US" sz="2200" dirty="0" err="1"/>
              <a:t>Wunderite</a:t>
            </a:r>
            <a:endParaRPr lang="en-US" sz="22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1657" y="4382246"/>
            <a:ext cx="14712689" cy="2247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3"/>
              </a:lnSpc>
            </a:pPr>
            <a:r>
              <a:rPr lang="en-US" sz="7378" b="1" spc="-73" dirty="0">
                <a:latin typeface="Agrandir Medium"/>
                <a:ea typeface="Agrandir Medium"/>
                <a:cs typeface="Agrandir Medium"/>
                <a:sym typeface="Agrandir Medium"/>
              </a:rPr>
              <a:t>Stop spending time trying to solve your technology needs alone</a:t>
            </a:r>
            <a:r>
              <a:rPr lang="en-US" sz="7378" b="1" spc="-73" dirty="0">
                <a:solidFill>
                  <a:schemeClr val="bg1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F13575-0336-1766-CD0C-DF1FF03C6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50" y="266702"/>
            <a:ext cx="58293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768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1655" y="3200400"/>
            <a:ext cx="14712689" cy="452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3"/>
              </a:lnSpc>
            </a:pPr>
            <a:r>
              <a:rPr lang="en-US" sz="7378" b="1" spc="-73" dirty="0">
                <a:latin typeface="Agrandir Medium"/>
                <a:ea typeface="Agrandir Medium"/>
                <a:cs typeface="Agrandir Medium"/>
                <a:sym typeface="Agrandir Medium"/>
              </a:rPr>
              <a:t>Let us guide you so you can focus on your clients, grow your business, keep up with competitors, and add value to your agency.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383EFB-C671-B3DF-9C3F-B63372DF4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50" y="266702"/>
            <a:ext cx="58293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60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7E1C07-C96E-7A77-7EE9-32CF56093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600" y="5181600"/>
            <a:ext cx="3200400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F22728-4D60-3B98-0FFE-5DBD6E87E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EFC920F-B85A-4068-BD93-41064EDE9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5998" cy="91431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559108-BBAE-426C-8564-051D2BA6D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3120582" y="3554892"/>
            <a:ext cx="7813389" cy="703616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2BC35EE-6650-42D2-AEFB-4B7CD1AFC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952C743-9049-4DFB-878B-2AB07B6E4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704" y="1230558"/>
            <a:ext cx="14815638" cy="72816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9CF5679-723C-3A47-83C6-F1105CEDC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900" y="1650774"/>
            <a:ext cx="6279126" cy="12839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100" b="1"/>
              <a:t>Questions?</a:t>
            </a:r>
            <a:endParaRPr lang="en-US" sz="51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19846" y="3162893"/>
            <a:ext cx="5852160" cy="365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A08DDA-F491-61AD-3848-6937677C56C8}"/>
              </a:ext>
            </a:extLst>
          </p:cNvPr>
          <p:cNvSpPr txBox="1"/>
          <p:nvPr/>
        </p:nvSpPr>
        <p:spPr>
          <a:xfrm>
            <a:off x="1467648" y="3344140"/>
            <a:ext cx="6279126" cy="2417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700" dirty="0"/>
              <a:t>Casey Nelson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700" dirty="0" err="1"/>
              <a:t>casey@catalyit.com</a:t>
            </a:r>
            <a:endParaRPr lang="en-US" sz="27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700" dirty="0" err="1"/>
              <a:t>www.linkedin.com</a:t>
            </a:r>
            <a:r>
              <a:rPr lang="en-US" sz="2700" dirty="0"/>
              <a:t>/in/</a:t>
            </a:r>
            <a:r>
              <a:rPr lang="en-US" sz="2700" dirty="0" err="1"/>
              <a:t>caseynelson</a:t>
            </a:r>
            <a:r>
              <a:rPr lang="en-US" sz="2700" dirty="0"/>
              <a:t>-bolt/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ABE79F-9502-E646-48AF-1CD50FB02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187"/>
          <a:stretch>
            <a:fillRect/>
          </a:stretch>
        </p:blipFill>
        <p:spPr>
          <a:xfrm>
            <a:off x="8717821" y="1844984"/>
            <a:ext cx="6572131" cy="634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70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2" y="3709811"/>
            <a:ext cx="6512767" cy="2455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1"/>
              </a:lnSpc>
            </a:pPr>
            <a:r>
              <a:rPr lang="en-US" sz="7554" b="1" dirty="0">
                <a:latin typeface="Agrandir Medium"/>
                <a:ea typeface="Agrandir Medium"/>
                <a:cs typeface="Agrandir Medium"/>
                <a:sym typeface="Agrandir Medium"/>
              </a:rPr>
              <a:t>Flagship Tools</a:t>
            </a:r>
            <a:br>
              <a:rPr lang="en-US" sz="7554" b="1" dirty="0">
                <a:latin typeface="Agrandir Medium"/>
                <a:ea typeface="Agrandir Medium"/>
                <a:cs typeface="Agrandir Medium"/>
                <a:sym typeface="Agrandir Medium"/>
              </a:rPr>
            </a:br>
            <a:r>
              <a:rPr lang="en-US" sz="7554" b="1" dirty="0">
                <a:latin typeface="Agrandir Medium"/>
                <a:ea typeface="Agrandir Medium"/>
                <a:cs typeface="Agrandir Medium"/>
                <a:sym typeface="Agrandir Medium"/>
              </a:rPr>
              <a:t>(free)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128000" y="914400"/>
            <a:ext cx="7748763" cy="7315200"/>
            <a:chOff x="0" y="0"/>
            <a:chExt cx="28577225" cy="269782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577226" cy="26978257"/>
            </a:xfrm>
            <a:custGeom>
              <a:avLst/>
              <a:gdLst/>
              <a:ahLst/>
              <a:cxnLst/>
              <a:rect l="l" t="t" r="r" b="b"/>
              <a:pathLst>
                <a:path w="28577226" h="26978257">
                  <a:moveTo>
                    <a:pt x="0" y="0"/>
                  </a:moveTo>
                  <a:lnTo>
                    <a:pt x="0" y="26978257"/>
                  </a:lnTo>
                  <a:lnTo>
                    <a:pt x="28577226" y="26978257"/>
                  </a:lnTo>
                  <a:lnTo>
                    <a:pt x="28577226" y="0"/>
                  </a:lnTo>
                  <a:lnTo>
                    <a:pt x="0" y="0"/>
                  </a:lnTo>
                  <a:close/>
                  <a:moveTo>
                    <a:pt x="28516266" y="26917300"/>
                  </a:moveTo>
                  <a:lnTo>
                    <a:pt x="59690" y="26917300"/>
                  </a:lnTo>
                  <a:lnTo>
                    <a:pt x="59690" y="59690"/>
                  </a:lnTo>
                  <a:lnTo>
                    <a:pt x="28516266" y="59690"/>
                  </a:lnTo>
                  <a:lnTo>
                    <a:pt x="28516266" y="269173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600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195734" y="1048146"/>
            <a:ext cx="7681029" cy="7117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31"/>
              </a:lnSpc>
            </a:pPr>
            <a:r>
              <a:rPr lang="en-US" sz="3200" b="1" spc="-61" dirty="0">
                <a:latin typeface="Muli"/>
                <a:ea typeface="Muli"/>
                <a:cs typeface="Muli"/>
                <a:sym typeface="Muli"/>
              </a:rPr>
              <a:t>SUCCESS JOURNEY</a:t>
            </a:r>
          </a:p>
          <a:p>
            <a:pPr algn="ctr">
              <a:lnSpc>
                <a:spcPts val="3731"/>
              </a:lnSpc>
            </a:pPr>
            <a:endParaRPr lang="en-US" sz="3200" b="1" spc="-61" dirty="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algn="ctr">
              <a:lnSpc>
                <a:spcPts val="3731"/>
              </a:lnSpc>
            </a:pPr>
            <a:r>
              <a:rPr lang="en-US" sz="4800" b="1" spc="-61" dirty="0">
                <a:solidFill>
                  <a:srgbClr val="92D050"/>
                </a:solidFill>
                <a:latin typeface="Muli"/>
                <a:ea typeface="Muli"/>
                <a:cs typeface="Muli"/>
                <a:sym typeface="Muli"/>
              </a:rPr>
              <a:t>NEW TECH ASSESSMENT</a:t>
            </a:r>
          </a:p>
          <a:p>
            <a:pPr algn="ctr">
              <a:lnSpc>
                <a:spcPts val="3731"/>
              </a:lnSpc>
            </a:pPr>
            <a:endParaRPr lang="en-US" sz="3200" b="1" spc="-61" dirty="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algn="ctr">
              <a:lnSpc>
                <a:spcPts val="3731"/>
              </a:lnSpc>
            </a:pPr>
            <a:r>
              <a:rPr lang="en-US" sz="3200" b="1" spc="-61" dirty="0">
                <a:latin typeface="Muli"/>
                <a:ea typeface="Muli"/>
                <a:cs typeface="Muli"/>
                <a:sym typeface="Muli"/>
              </a:rPr>
              <a:t>GUIDES &amp; REVIEWS</a:t>
            </a:r>
          </a:p>
          <a:p>
            <a:pPr algn="ctr">
              <a:lnSpc>
                <a:spcPts val="3731"/>
              </a:lnSpc>
            </a:pPr>
            <a:endParaRPr lang="en-US" sz="3200" b="1" spc="-61" dirty="0">
              <a:latin typeface="Muli"/>
              <a:ea typeface="Muli"/>
              <a:cs typeface="Muli"/>
              <a:sym typeface="Muli"/>
            </a:endParaRPr>
          </a:p>
          <a:p>
            <a:pPr algn="ctr">
              <a:lnSpc>
                <a:spcPts val="3731"/>
              </a:lnSpc>
            </a:pPr>
            <a:r>
              <a:rPr lang="en-US" sz="3200" b="1" spc="-61" dirty="0">
                <a:latin typeface="Muli"/>
                <a:ea typeface="Muli"/>
                <a:cs typeface="Muli"/>
                <a:sym typeface="Muli"/>
              </a:rPr>
              <a:t>CONSULTING &amp; COACHING</a:t>
            </a:r>
          </a:p>
          <a:p>
            <a:pPr algn="ctr">
              <a:lnSpc>
                <a:spcPts val="3731"/>
              </a:lnSpc>
            </a:pPr>
            <a:endParaRPr lang="en-US" sz="3200" b="1" spc="-61" dirty="0">
              <a:latin typeface="Muli"/>
              <a:ea typeface="Muli"/>
              <a:cs typeface="Muli"/>
              <a:sym typeface="Muli"/>
            </a:endParaRPr>
          </a:p>
          <a:p>
            <a:pPr algn="ctr">
              <a:lnSpc>
                <a:spcPts val="3731"/>
              </a:lnSpc>
            </a:pPr>
            <a:r>
              <a:rPr lang="en-US" sz="3200" b="1" spc="-61" dirty="0">
                <a:latin typeface="Muli"/>
                <a:ea typeface="Muli"/>
                <a:cs typeface="Muli"/>
                <a:sym typeface="Muli"/>
              </a:rPr>
              <a:t>STATE OF TECH REPORT</a:t>
            </a:r>
          </a:p>
          <a:p>
            <a:pPr algn="ctr">
              <a:lnSpc>
                <a:spcPts val="3731"/>
              </a:lnSpc>
            </a:pPr>
            <a:endParaRPr lang="en-US" sz="3200" b="1" spc="-61" dirty="0">
              <a:latin typeface="Muli"/>
              <a:ea typeface="Muli"/>
              <a:cs typeface="Muli"/>
              <a:sym typeface="Muli"/>
            </a:endParaRPr>
          </a:p>
          <a:p>
            <a:pPr algn="ctr">
              <a:lnSpc>
                <a:spcPts val="3731"/>
              </a:lnSpc>
            </a:pPr>
            <a:r>
              <a:rPr lang="en-US" sz="3200" b="1" spc="-61" dirty="0">
                <a:latin typeface="Muli"/>
                <a:ea typeface="Muli"/>
                <a:cs typeface="Muli"/>
                <a:sym typeface="Muli"/>
              </a:rPr>
              <a:t>SOLUTION PROVIDER PROFILES</a:t>
            </a:r>
          </a:p>
          <a:p>
            <a:pPr algn="ctr">
              <a:lnSpc>
                <a:spcPts val="3731"/>
              </a:lnSpc>
            </a:pPr>
            <a:endParaRPr lang="en-US" sz="3200" b="1" spc="-61" dirty="0">
              <a:latin typeface="Muli"/>
              <a:ea typeface="Muli"/>
              <a:cs typeface="Muli"/>
              <a:sym typeface="Muli"/>
            </a:endParaRPr>
          </a:p>
          <a:p>
            <a:pPr algn="ctr">
              <a:lnSpc>
                <a:spcPts val="3731"/>
              </a:lnSpc>
            </a:pPr>
            <a:r>
              <a:rPr lang="en-US" sz="3200" b="1" spc="-61" dirty="0">
                <a:latin typeface="Muli"/>
                <a:ea typeface="Muli"/>
                <a:cs typeface="Muli"/>
                <a:sym typeface="Muli"/>
              </a:rPr>
              <a:t>TECH SELECTORS</a:t>
            </a:r>
          </a:p>
          <a:p>
            <a:pPr algn="ctr">
              <a:lnSpc>
                <a:spcPts val="3731"/>
              </a:lnSpc>
              <a:spcBef>
                <a:spcPct val="0"/>
              </a:spcBef>
            </a:pPr>
            <a:endParaRPr lang="en-US" sz="3200" b="1" spc="-61" dirty="0">
              <a:latin typeface="Muli"/>
              <a:ea typeface="Muli"/>
              <a:cs typeface="Muli"/>
              <a:sym typeface="Muli"/>
            </a:endParaRPr>
          </a:p>
          <a:p>
            <a:pPr algn="ctr">
              <a:lnSpc>
                <a:spcPts val="3731"/>
              </a:lnSpc>
              <a:spcBef>
                <a:spcPct val="0"/>
              </a:spcBef>
            </a:pPr>
            <a:r>
              <a:rPr lang="en-US" sz="3200" b="1" spc="-61" dirty="0">
                <a:latin typeface="Muli"/>
                <a:ea typeface="Muli"/>
                <a:cs typeface="Muli"/>
                <a:sym typeface="Muli"/>
              </a:rPr>
              <a:t>WEEKLY TECHTIPS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F3F42E-EDE4-414D-5836-817D482B9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135" y="914400"/>
            <a:ext cx="58293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25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6B49A-6D1F-452B-6C38-814F7A9B3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575303AC-272F-36D1-0827-E1E15B4D8E53}"/>
              </a:ext>
            </a:extLst>
          </p:cNvPr>
          <p:cNvGrpSpPr/>
          <p:nvPr/>
        </p:nvGrpSpPr>
        <p:grpSpPr>
          <a:xfrm>
            <a:off x="2985804" y="7468710"/>
            <a:ext cx="226491" cy="211044"/>
            <a:chOff x="12645568" y="4890892"/>
            <a:chExt cx="169868" cy="158283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A3876DF-B2A9-B22C-635B-258603F9AA83}"/>
                </a:ext>
              </a:extLst>
            </p:cNvPr>
            <p:cNvSpPr/>
            <p:nvPr/>
          </p:nvSpPr>
          <p:spPr>
            <a:xfrm>
              <a:off x="12645568" y="4890892"/>
              <a:ext cx="169868" cy="1582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31"/>
              <a:endParaRPr lang="en-US" sz="240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pic>
          <p:nvPicPr>
            <p:cNvPr id="64" name="Graphic 63" descr="Checkmark with solid fill">
              <a:extLst>
                <a:ext uri="{FF2B5EF4-FFF2-40B4-BE49-F238E27FC236}">
                  <a16:creationId xmlns:a16="http://schemas.microsoft.com/office/drawing/2014/main" id="{539716C0-59BA-AF24-9259-D30EA76ADFA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655439" y="4899049"/>
              <a:ext cx="150126" cy="150126"/>
            </a:xfrm>
            <a:prstGeom prst="rect">
              <a:avLst/>
            </a:prstGeom>
          </p:spPr>
        </p:pic>
      </p:grp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784F80B-AD89-3B61-3375-93A8C5F60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606" y="710074"/>
            <a:ext cx="12180788" cy="772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26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06F7A-1D90-033D-9010-715D6E5EF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BDFFE5-DE24-9783-D869-8720121B58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2483"/>
          <a:stretch/>
        </p:blipFill>
        <p:spPr>
          <a:xfrm>
            <a:off x="2998424" y="225716"/>
            <a:ext cx="10259152" cy="86925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5950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9158C-03FA-D275-7FE5-05EE34BDC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8691BB-2346-BC5A-D894-C3BC5D42C6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298" r="1" b="11299"/>
          <a:stretch>
            <a:fillRect/>
          </a:stretch>
        </p:blipFill>
        <p:spPr>
          <a:xfrm>
            <a:off x="1265843" y="1066676"/>
            <a:ext cx="13705175" cy="700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90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692E7-7FC1-2DD1-492E-4E3FED3B0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61DD36-A4BC-344F-7929-CAD637747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48" y="930415"/>
            <a:ext cx="15010411" cy="7315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4471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DBBEFBA5E3864C8021223B9EFB4587" ma:contentTypeVersion="" ma:contentTypeDescription="Create a new document." ma:contentTypeScope="" ma:versionID="01fe6710f59a81775746fd201858adc7">
  <xsd:schema xmlns:xsd="http://www.w3.org/2001/XMLSchema" xmlns:xs="http://www.w3.org/2001/XMLSchema" xmlns:p="http://schemas.microsoft.com/office/2006/metadata/properties" xmlns:ns2="f8fefa43-e382-4e17-8ef6-d62310d43086" targetNamespace="http://schemas.microsoft.com/office/2006/metadata/properties" ma:root="true" ma:fieldsID="6628ebae0951018a5e964545d8b1aed1" ns2:_="">
    <xsd:import namespace="f8fefa43-e382-4e17-8ef6-d62310d43086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fefa43-e382-4e17-8ef6-d62310d430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6FCF969-92D3-40E2-B535-C8DA62BB2EA2}"/>
</file>

<file path=customXml/itemProps2.xml><?xml version="1.0" encoding="utf-8"?>
<ds:datastoreItem xmlns:ds="http://schemas.openxmlformats.org/officeDocument/2006/customXml" ds:itemID="{1FD4BCF8-D3E2-4E61-8DE4-5E8921C08786}"/>
</file>

<file path=customXml/itemProps3.xml><?xml version="1.0" encoding="utf-8"?>
<ds:datastoreItem xmlns:ds="http://schemas.openxmlformats.org/officeDocument/2006/customXml" ds:itemID="{5BC7C907-BDF1-4D2A-BF58-8A84AF6AACF9}"/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185</Words>
  <Application>Microsoft Macintosh PowerPoint</Application>
  <PresentationFormat>Custom</PresentationFormat>
  <Paragraphs>44</Paragraphs>
  <Slides>45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Agrandir Medium</vt:lpstr>
      <vt:lpstr>Aptos</vt:lpstr>
      <vt:lpstr>Arial</vt:lpstr>
      <vt:lpstr>Calibri</vt:lpstr>
      <vt:lpstr>Muli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the Tech Assessment</vt:lpstr>
      <vt:lpstr>GUIDES &amp; reviews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Casey Nelson</cp:lastModifiedBy>
  <cp:revision>7</cp:revision>
  <dcterms:created xsi:type="dcterms:W3CDTF">2006-08-16T00:00:00Z</dcterms:created>
  <dcterms:modified xsi:type="dcterms:W3CDTF">2026-03-26T12:04:29Z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0x010100F5DBBEFBA5E3864C8021223B9EFB4587</vt:lpwstr>
  </property>
</Properties>
</file>